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85"/>
  </p:notesMasterIdLst>
  <p:sldIdLst>
    <p:sldId id="256" r:id="rId5"/>
    <p:sldId id="543" r:id="rId6"/>
    <p:sldId id="537" r:id="rId7"/>
    <p:sldId id="488" r:id="rId8"/>
    <p:sldId id="489" r:id="rId9"/>
    <p:sldId id="490" r:id="rId10"/>
    <p:sldId id="551" r:id="rId11"/>
    <p:sldId id="491" r:id="rId12"/>
    <p:sldId id="492" r:id="rId13"/>
    <p:sldId id="530" r:id="rId14"/>
    <p:sldId id="531" r:id="rId15"/>
    <p:sldId id="493" r:id="rId16"/>
    <p:sldId id="494" r:id="rId17"/>
    <p:sldId id="546" r:id="rId18"/>
    <p:sldId id="495" r:id="rId19"/>
    <p:sldId id="499" r:id="rId20"/>
    <p:sldId id="500" r:id="rId21"/>
    <p:sldId id="501" r:id="rId22"/>
    <p:sldId id="502" r:id="rId23"/>
    <p:sldId id="503" r:id="rId24"/>
    <p:sldId id="504" r:id="rId25"/>
    <p:sldId id="505" r:id="rId26"/>
    <p:sldId id="506" r:id="rId27"/>
    <p:sldId id="507" r:id="rId28"/>
    <p:sldId id="508" r:id="rId29"/>
    <p:sldId id="509" r:id="rId30"/>
    <p:sldId id="510" r:id="rId31"/>
    <p:sldId id="511" r:id="rId32"/>
    <p:sldId id="535" r:id="rId33"/>
    <p:sldId id="512" r:id="rId34"/>
    <p:sldId id="514" r:id="rId35"/>
    <p:sldId id="515" r:id="rId36"/>
    <p:sldId id="516" r:id="rId37"/>
    <p:sldId id="517" r:id="rId38"/>
    <p:sldId id="534" r:id="rId39"/>
    <p:sldId id="518" r:id="rId40"/>
    <p:sldId id="519" r:id="rId41"/>
    <p:sldId id="520" r:id="rId42"/>
    <p:sldId id="521" r:id="rId43"/>
    <p:sldId id="547" r:id="rId44"/>
    <p:sldId id="522" r:id="rId45"/>
    <p:sldId id="523" r:id="rId46"/>
    <p:sldId id="524" r:id="rId47"/>
    <p:sldId id="386" r:id="rId48"/>
    <p:sldId id="479" r:id="rId49"/>
    <p:sldId id="548" r:id="rId50"/>
    <p:sldId id="481" r:id="rId51"/>
    <p:sldId id="445" r:id="rId52"/>
    <p:sldId id="387" r:id="rId53"/>
    <p:sldId id="388" r:id="rId54"/>
    <p:sldId id="417" r:id="rId55"/>
    <p:sldId id="389" r:id="rId56"/>
    <p:sldId id="390" r:id="rId57"/>
    <p:sldId id="418" r:id="rId58"/>
    <p:sldId id="391" r:id="rId59"/>
    <p:sldId id="465" r:id="rId60"/>
    <p:sldId id="466" r:id="rId61"/>
    <p:sldId id="474" r:id="rId62"/>
    <p:sldId id="392" r:id="rId63"/>
    <p:sldId id="393" r:id="rId64"/>
    <p:sldId id="457" r:id="rId65"/>
    <p:sldId id="458" r:id="rId66"/>
    <p:sldId id="483" r:id="rId67"/>
    <p:sldId id="484" r:id="rId68"/>
    <p:sldId id="480" r:id="rId69"/>
    <p:sldId id="553" r:id="rId70"/>
    <p:sldId id="554" r:id="rId71"/>
    <p:sldId id="396" r:id="rId72"/>
    <p:sldId id="419" r:id="rId73"/>
    <p:sldId id="552" r:id="rId74"/>
    <p:sldId id="462" r:id="rId75"/>
    <p:sldId id="549" r:id="rId76"/>
    <p:sldId id="550" r:id="rId77"/>
    <p:sldId id="357" r:id="rId78"/>
    <p:sldId id="364" r:id="rId79"/>
    <p:sldId id="365" r:id="rId80"/>
    <p:sldId id="463" r:id="rId81"/>
    <p:sldId id="366" r:id="rId82"/>
    <p:sldId id="533" r:id="rId83"/>
    <p:sldId id="367" r:id="rId8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3FE890-50A8-4FBC-BF02-F1872B0ABEBA}">
          <p14:sldIdLst>
            <p14:sldId id="256"/>
            <p14:sldId id="543"/>
            <p14:sldId id="537"/>
            <p14:sldId id="488"/>
            <p14:sldId id="489"/>
            <p14:sldId id="490"/>
            <p14:sldId id="551"/>
            <p14:sldId id="491"/>
            <p14:sldId id="492"/>
            <p14:sldId id="530"/>
            <p14:sldId id="531"/>
            <p14:sldId id="493"/>
            <p14:sldId id="494"/>
            <p14:sldId id="546"/>
            <p14:sldId id="495"/>
            <p14:sldId id="499"/>
            <p14:sldId id="500"/>
            <p14:sldId id="501"/>
            <p14:sldId id="502"/>
            <p14:sldId id="503"/>
            <p14:sldId id="504"/>
            <p14:sldId id="505"/>
            <p14:sldId id="506"/>
            <p14:sldId id="507"/>
            <p14:sldId id="508"/>
            <p14:sldId id="509"/>
            <p14:sldId id="510"/>
            <p14:sldId id="511"/>
            <p14:sldId id="535"/>
            <p14:sldId id="512"/>
            <p14:sldId id="514"/>
            <p14:sldId id="515"/>
            <p14:sldId id="516"/>
            <p14:sldId id="517"/>
            <p14:sldId id="534"/>
            <p14:sldId id="518"/>
            <p14:sldId id="519"/>
            <p14:sldId id="520"/>
            <p14:sldId id="521"/>
            <p14:sldId id="547"/>
            <p14:sldId id="522"/>
            <p14:sldId id="523"/>
            <p14:sldId id="524"/>
            <p14:sldId id="386"/>
            <p14:sldId id="479"/>
            <p14:sldId id="548"/>
            <p14:sldId id="481"/>
            <p14:sldId id="445"/>
            <p14:sldId id="387"/>
            <p14:sldId id="388"/>
            <p14:sldId id="417"/>
            <p14:sldId id="389"/>
            <p14:sldId id="390"/>
            <p14:sldId id="418"/>
            <p14:sldId id="391"/>
            <p14:sldId id="465"/>
            <p14:sldId id="466"/>
            <p14:sldId id="474"/>
            <p14:sldId id="392"/>
            <p14:sldId id="393"/>
            <p14:sldId id="457"/>
            <p14:sldId id="458"/>
            <p14:sldId id="483"/>
            <p14:sldId id="484"/>
            <p14:sldId id="480"/>
            <p14:sldId id="553"/>
            <p14:sldId id="554"/>
            <p14:sldId id="396"/>
            <p14:sldId id="419"/>
            <p14:sldId id="552"/>
            <p14:sldId id="462"/>
            <p14:sldId id="549"/>
            <p14:sldId id="550"/>
            <p14:sldId id="357"/>
            <p14:sldId id="364"/>
            <p14:sldId id="365"/>
            <p14:sldId id="463"/>
            <p14:sldId id="366"/>
            <p14:sldId id="533"/>
          </p14:sldIdLst>
        </p14:section>
        <p14:section name="Untitled Section" id="{B26EB6EF-A90E-4563-AE39-98D811A52E5D}">
          <p14:sldIdLst>
            <p14:sldId id="36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3960"/>
    <a:srgbClr val="4F81B3"/>
    <a:srgbClr val="4F81BD"/>
    <a:srgbClr val="E9EDF4"/>
    <a:srgbClr val="D0D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microsoft.com/office/2016/11/relationships/changesInfo" Target="changesInfos/changesInfo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mando Alberto Arenas Recinos" userId="ea2a8b1d-07ef-4a2a-8ff9-2424b786b588" providerId="ADAL" clId="{7D36E589-0BD5-F44B-9ACE-3C392145DAEB}"/>
    <pc:docChg chg="undo custSel modSld">
      <pc:chgData name="Armando Alberto Arenas Recinos" userId="ea2a8b1d-07ef-4a2a-8ff9-2424b786b588" providerId="ADAL" clId="{7D36E589-0BD5-F44B-9ACE-3C392145DAEB}" dt="2026-02-13T17:38:49.377" v="11" actId="14734"/>
      <pc:docMkLst>
        <pc:docMk/>
      </pc:docMkLst>
      <pc:sldChg chg="modSp mod">
        <pc:chgData name="Armando Alberto Arenas Recinos" userId="ea2a8b1d-07ef-4a2a-8ff9-2424b786b588" providerId="ADAL" clId="{7D36E589-0BD5-F44B-9ACE-3C392145DAEB}" dt="2026-02-11T19:57:54.382" v="1" actId="14734"/>
        <pc:sldMkLst>
          <pc:docMk/>
          <pc:sldMk cId="3008840300" sldId="457"/>
        </pc:sldMkLst>
        <pc:graphicFrameChg chg="modGraphic">
          <ac:chgData name="Armando Alberto Arenas Recinos" userId="ea2a8b1d-07ef-4a2a-8ff9-2424b786b588" providerId="ADAL" clId="{7D36E589-0BD5-F44B-9ACE-3C392145DAEB}" dt="2026-02-11T19:57:54.382" v="1" actId="14734"/>
          <ac:graphicFrameMkLst>
            <pc:docMk/>
            <pc:sldMk cId="3008840300" sldId="457"/>
            <ac:graphicFrameMk id="7" creationId="{8D9A33CC-E73D-4457-A72E-B1BD783E48EB}"/>
          </ac:graphicFrameMkLst>
        </pc:graphicFrameChg>
      </pc:sldChg>
      <pc:sldChg chg="modSp mod">
        <pc:chgData name="Armando Alberto Arenas Recinos" userId="ea2a8b1d-07ef-4a2a-8ff9-2424b786b588" providerId="ADAL" clId="{7D36E589-0BD5-F44B-9ACE-3C392145DAEB}" dt="2026-02-13T17:37:22.327" v="9" actId="14734"/>
        <pc:sldMkLst>
          <pc:docMk/>
          <pc:sldMk cId="1358724983" sldId="458"/>
        </pc:sldMkLst>
        <pc:graphicFrameChg chg="modGraphic">
          <ac:chgData name="Armando Alberto Arenas Recinos" userId="ea2a8b1d-07ef-4a2a-8ff9-2424b786b588" providerId="ADAL" clId="{7D36E589-0BD5-F44B-9ACE-3C392145DAEB}" dt="2026-02-13T17:37:22.327" v="9" actId="14734"/>
          <ac:graphicFrameMkLst>
            <pc:docMk/>
            <pc:sldMk cId="1358724983" sldId="458"/>
            <ac:graphicFrameMk id="7" creationId="{6C20C015-8F61-4C46-A55D-ADCF6E23BB35}"/>
          </ac:graphicFrameMkLst>
        </pc:graphicFrameChg>
      </pc:sldChg>
      <pc:sldChg chg="modSp mod">
        <pc:chgData name="Armando Alberto Arenas Recinos" userId="ea2a8b1d-07ef-4a2a-8ff9-2424b786b588" providerId="ADAL" clId="{7D36E589-0BD5-F44B-9ACE-3C392145DAEB}" dt="2026-02-13T17:38:49.377" v="11" actId="14734"/>
        <pc:sldMkLst>
          <pc:docMk/>
          <pc:sldMk cId="3508519797" sldId="480"/>
        </pc:sldMkLst>
        <pc:graphicFrameChg chg="modGraphic">
          <ac:chgData name="Armando Alberto Arenas Recinos" userId="ea2a8b1d-07ef-4a2a-8ff9-2424b786b588" providerId="ADAL" clId="{7D36E589-0BD5-F44B-9ACE-3C392145DAEB}" dt="2026-02-13T17:38:49.377" v="11" actId="14734"/>
          <ac:graphicFrameMkLst>
            <pc:docMk/>
            <pc:sldMk cId="3508519797" sldId="480"/>
            <ac:graphicFrameMk id="4" creationId="{00000000-0000-0000-0000-000000000000}"/>
          </ac:graphicFrameMkLst>
        </pc:graphicFrameChg>
      </pc:sldChg>
      <pc:sldChg chg="modSp mod">
        <pc:chgData name="Armando Alberto Arenas Recinos" userId="ea2a8b1d-07ef-4a2a-8ff9-2424b786b588" providerId="ADAL" clId="{7D36E589-0BD5-F44B-9ACE-3C392145DAEB}" dt="2026-02-11T20:05:39.596" v="7" actId="14100"/>
        <pc:sldMkLst>
          <pc:docMk/>
          <pc:sldMk cId="4165491143" sldId="554"/>
        </pc:sldMkLst>
        <pc:graphicFrameChg chg="mod modGraphic">
          <ac:chgData name="Armando Alberto Arenas Recinos" userId="ea2a8b1d-07ef-4a2a-8ff9-2424b786b588" providerId="ADAL" clId="{7D36E589-0BD5-F44B-9ACE-3C392145DAEB}" dt="2026-02-11T20:05:39.596" v="7" actId="14100"/>
          <ac:graphicFrameMkLst>
            <pc:docMk/>
            <pc:sldMk cId="4165491143" sldId="554"/>
            <ac:graphicFrameMk id="3" creationId="{89E07219-3BBC-4BE3-AB0C-5880BBB1F419}"/>
          </ac:graphicFrameMkLst>
        </pc:graphicFrameChg>
      </pc:sldChg>
    </pc:docChg>
  </pc:docChgLst>
  <pc:docChgLst>
    <pc:chgData name="Diana Rubi Avila Vera" userId="S::diana.avilava@udlap.mx::1f3b0ce5-b5a5-41d8-865c-af10e39570b9" providerId="AD" clId="Web-{F208573E-9F90-E996-4B9C-A50E85571E7A}"/>
    <pc:docChg chg="modSld">
      <pc:chgData name="Diana Rubi Avila Vera" userId="S::diana.avilava@udlap.mx::1f3b0ce5-b5a5-41d8-865c-af10e39570b9" providerId="AD" clId="Web-{F208573E-9F90-E996-4B9C-A50E85571E7A}" dt="2026-01-28T00:00:40.077" v="0" actId="1076"/>
      <pc:docMkLst>
        <pc:docMk/>
      </pc:docMkLst>
      <pc:sldChg chg="modSp">
        <pc:chgData name="Diana Rubi Avila Vera" userId="S::diana.avilava@udlap.mx::1f3b0ce5-b5a5-41d8-865c-af10e39570b9" providerId="AD" clId="Web-{F208573E-9F90-E996-4B9C-A50E85571E7A}" dt="2026-01-28T00:00:40.077" v="0" actId="1076"/>
        <pc:sldMkLst>
          <pc:docMk/>
          <pc:sldMk cId="1521537595" sldId="548"/>
        </pc:sldMkLst>
        <pc:picChg chg="mod">
          <ac:chgData name="Diana Rubi Avila Vera" userId="S::diana.avilava@udlap.mx::1f3b0ce5-b5a5-41d8-865c-af10e39570b9" providerId="AD" clId="Web-{F208573E-9F90-E996-4B9C-A50E85571E7A}" dt="2026-01-28T00:00:40.077" v="0" actId="1076"/>
          <ac:picMkLst>
            <pc:docMk/>
            <pc:sldMk cId="1521537595" sldId="548"/>
            <ac:picMk id="2" creationId="{00000000-0000-0000-0000-000000000000}"/>
          </ac:picMkLst>
        </pc:picChg>
      </pc:sldChg>
    </pc:docChg>
  </pc:docChgLst>
  <pc:docChgLst>
    <pc:chgData name="Mario Sanchez Flores" userId="S::mario.sanchezfs@udlap.mx::491db6c5-ac74-4cc9-bb79-c334038b84a7" providerId="AD" clId="Web-{3F244BC0-D424-38E3-AFE7-12076F97002A}"/>
    <pc:docChg chg="sldOrd">
      <pc:chgData name="Mario Sanchez Flores" userId="S::mario.sanchezfs@udlap.mx::491db6c5-ac74-4cc9-bb79-c334038b84a7" providerId="AD" clId="Web-{3F244BC0-D424-38E3-AFE7-12076F97002A}" dt="2026-01-28T00:03:50.590" v="0"/>
      <pc:docMkLst>
        <pc:docMk/>
      </pc:docMkLst>
      <pc:sldChg chg="ord">
        <pc:chgData name="Mario Sanchez Flores" userId="S::mario.sanchezfs@udlap.mx::491db6c5-ac74-4cc9-bb79-c334038b84a7" providerId="AD" clId="Web-{3F244BC0-D424-38E3-AFE7-12076F97002A}" dt="2026-01-28T00:03:50.590" v="0"/>
        <pc:sldMkLst>
          <pc:docMk/>
          <pc:sldMk cId="4136208739" sldId="48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06F403-C21E-4751-A523-3DC2A8FBF97A}" type="datetimeFigureOut">
              <a:rPr lang="es-MX" smtClean="0"/>
              <a:t>17/02/2026</a:t>
            </a:fld>
            <a:endParaRPr lang="es-MX"/>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30FB1F-8A5F-44C3-A7B3-BD905E0BF84E}" type="slidenum">
              <a:rPr lang="es-MX" smtClean="0"/>
              <a:t>‹#›</a:t>
            </a:fld>
            <a:endParaRPr lang="es-MX"/>
          </a:p>
        </p:txBody>
      </p:sp>
    </p:spTree>
    <p:extLst>
      <p:ext uri="{BB962C8B-B14F-4D97-AF65-F5344CB8AC3E}">
        <p14:creationId xmlns:p14="http://schemas.microsoft.com/office/powerpoint/2010/main" val="828723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C6B0C-7637-4E5B-A650-B7AB8972CA1B}"/>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s-MX"/>
          </a:p>
        </p:txBody>
      </p:sp>
      <p:sp>
        <p:nvSpPr>
          <p:cNvPr id="3" name="Subtitle 2">
            <a:extLst>
              <a:ext uri="{FF2B5EF4-FFF2-40B4-BE49-F238E27FC236}">
                <a16:creationId xmlns:a16="http://schemas.microsoft.com/office/drawing/2014/main" id="{A5D5BE21-386E-4A64-9127-8845794314B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s-MX"/>
          </a:p>
        </p:txBody>
      </p:sp>
      <p:sp>
        <p:nvSpPr>
          <p:cNvPr id="4" name="Date Placeholder 3">
            <a:extLst>
              <a:ext uri="{FF2B5EF4-FFF2-40B4-BE49-F238E27FC236}">
                <a16:creationId xmlns:a16="http://schemas.microsoft.com/office/drawing/2014/main" id="{4675520E-EA92-49C9-A0E0-A7ED9DA4C0BB}"/>
              </a:ext>
            </a:extLst>
          </p:cNvPr>
          <p:cNvSpPr>
            <a:spLocks noGrp="1"/>
          </p:cNvSpPr>
          <p:nvPr>
            <p:ph type="dt" sz="half" idx="10"/>
          </p:nvPr>
        </p:nvSpPr>
        <p:spPr/>
        <p:txBody>
          <a:bodyPr/>
          <a:lstStyle/>
          <a:p>
            <a:fld id="{406B4532-6066-46FE-B392-34DC27DEAD1C}" type="datetimeFigureOut">
              <a:rPr lang="es-MX" smtClean="0"/>
              <a:t>17/02/2026</a:t>
            </a:fld>
            <a:endParaRPr lang="es-MX"/>
          </a:p>
        </p:txBody>
      </p:sp>
      <p:sp>
        <p:nvSpPr>
          <p:cNvPr id="5" name="Footer Placeholder 4">
            <a:extLst>
              <a:ext uri="{FF2B5EF4-FFF2-40B4-BE49-F238E27FC236}">
                <a16:creationId xmlns:a16="http://schemas.microsoft.com/office/drawing/2014/main" id="{F08F9EFB-AB63-4F0F-BF36-7047D5BE9A54}"/>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5124A7F4-030E-41C2-BC15-D447F5DC84E2}"/>
              </a:ext>
            </a:extLst>
          </p:cNvPr>
          <p:cNvSpPr>
            <a:spLocks noGrp="1"/>
          </p:cNvSpPr>
          <p:nvPr>
            <p:ph type="sldNum" sz="quarter" idx="12"/>
          </p:nvPr>
        </p:nvSpPr>
        <p:spPr/>
        <p:txBody>
          <a:bodyPr/>
          <a:lstStyle/>
          <a:p>
            <a:fld id="{BBBE17CB-E861-4045-9568-6D0C29872F63}" type="slidenum">
              <a:rPr lang="es-MX" smtClean="0"/>
              <a:t>‹#›</a:t>
            </a:fld>
            <a:endParaRPr lang="es-MX"/>
          </a:p>
        </p:txBody>
      </p:sp>
    </p:spTree>
    <p:extLst>
      <p:ext uri="{BB962C8B-B14F-4D97-AF65-F5344CB8AC3E}">
        <p14:creationId xmlns:p14="http://schemas.microsoft.com/office/powerpoint/2010/main" val="3452210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8FDB-D971-4A1C-B4D6-A41CF6AEFA60}"/>
              </a:ext>
            </a:extLst>
          </p:cNvPr>
          <p:cNvSpPr>
            <a:spLocks noGrp="1"/>
          </p:cNvSpPr>
          <p:nvPr>
            <p:ph type="title"/>
          </p:nvPr>
        </p:nvSpPr>
        <p:spPr/>
        <p:txBody>
          <a:bodyPr/>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120A07AD-296D-4430-B0FE-03941B1B30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B19F6371-F479-4239-81B0-821174C0E50C}"/>
              </a:ext>
            </a:extLst>
          </p:cNvPr>
          <p:cNvSpPr>
            <a:spLocks noGrp="1"/>
          </p:cNvSpPr>
          <p:nvPr>
            <p:ph type="dt" sz="half" idx="10"/>
          </p:nvPr>
        </p:nvSpPr>
        <p:spPr/>
        <p:txBody>
          <a:bodyPr/>
          <a:lstStyle/>
          <a:p>
            <a:fld id="{406B4532-6066-46FE-B392-34DC27DEAD1C}" type="datetimeFigureOut">
              <a:rPr lang="es-MX" smtClean="0"/>
              <a:t>17/02/2026</a:t>
            </a:fld>
            <a:endParaRPr lang="es-MX"/>
          </a:p>
        </p:txBody>
      </p:sp>
      <p:sp>
        <p:nvSpPr>
          <p:cNvPr id="5" name="Footer Placeholder 4">
            <a:extLst>
              <a:ext uri="{FF2B5EF4-FFF2-40B4-BE49-F238E27FC236}">
                <a16:creationId xmlns:a16="http://schemas.microsoft.com/office/drawing/2014/main" id="{A1B8FF72-4019-4669-896F-20CB3AF1D798}"/>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90CEDD4E-8AE1-4C9F-B76D-922C0560D4D5}"/>
              </a:ext>
            </a:extLst>
          </p:cNvPr>
          <p:cNvSpPr>
            <a:spLocks noGrp="1"/>
          </p:cNvSpPr>
          <p:nvPr>
            <p:ph type="sldNum" sz="quarter" idx="12"/>
          </p:nvPr>
        </p:nvSpPr>
        <p:spPr/>
        <p:txBody>
          <a:bodyPr/>
          <a:lstStyle/>
          <a:p>
            <a:fld id="{BBBE17CB-E861-4045-9568-6D0C29872F63}" type="slidenum">
              <a:rPr lang="es-MX" smtClean="0"/>
              <a:t>‹#›</a:t>
            </a:fld>
            <a:endParaRPr lang="es-MX"/>
          </a:p>
        </p:txBody>
      </p:sp>
    </p:spTree>
    <p:extLst>
      <p:ext uri="{BB962C8B-B14F-4D97-AF65-F5344CB8AC3E}">
        <p14:creationId xmlns:p14="http://schemas.microsoft.com/office/powerpoint/2010/main" val="2376105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C7EBE3-7D15-438D-BAB9-5018FBBDF214}"/>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74CE0AAB-8041-4496-A104-843F5ECBD1B7}"/>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CEDC9968-AC73-4679-80C5-6520DD9A2E90}"/>
              </a:ext>
            </a:extLst>
          </p:cNvPr>
          <p:cNvSpPr>
            <a:spLocks noGrp="1"/>
          </p:cNvSpPr>
          <p:nvPr>
            <p:ph type="dt" sz="half" idx="10"/>
          </p:nvPr>
        </p:nvSpPr>
        <p:spPr/>
        <p:txBody>
          <a:bodyPr/>
          <a:lstStyle/>
          <a:p>
            <a:fld id="{406B4532-6066-46FE-B392-34DC27DEAD1C}" type="datetimeFigureOut">
              <a:rPr lang="es-MX" smtClean="0"/>
              <a:t>17/02/2026</a:t>
            </a:fld>
            <a:endParaRPr lang="es-MX"/>
          </a:p>
        </p:txBody>
      </p:sp>
      <p:sp>
        <p:nvSpPr>
          <p:cNvPr id="5" name="Footer Placeholder 4">
            <a:extLst>
              <a:ext uri="{FF2B5EF4-FFF2-40B4-BE49-F238E27FC236}">
                <a16:creationId xmlns:a16="http://schemas.microsoft.com/office/drawing/2014/main" id="{18797D93-AF3F-4760-A1D4-7C439C89BB23}"/>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A1AA80E0-A24B-4216-BC70-113856A0A5B7}"/>
              </a:ext>
            </a:extLst>
          </p:cNvPr>
          <p:cNvSpPr>
            <a:spLocks noGrp="1"/>
          </p:cNvSpPr>
          <p:nvPr>
            <p:ph type="sldNum" sz="quarter" idx="12"/>
          </p:nvPr>
        </p:nvSpPr>
        <p:spPr/>
        <p:txBody>
          <a:bodyPr/>
          <a:lstStyle/>
          <a:p>
            <a:fld id="{BBBE17CB-E861-4045-9568-6D0C29872F63}" type="slidenum">
              <a:rPr lang="es-MX" smtClean="0"/>
              <a:t>‹#›</a:t>
            </a:fld>
            <a:endParaRPr lang="es-MX"/>
          </a:p>
        </p:txBody>
      </p:sp>
    </p:spTree>
    <p:extLst>
      <p:ext uri="{BB962C8B-B14F-4D97-AF65-F5344CB8AC3E}">
        <p14:creationId xmlns:p14="http://schemas.microsoft.com/office/powerpoint/2010/main" val="2748111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2BD40-AD50-452C-B6AE-A322C4CB1645}"/>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18D54932-4195-41AC-8290-2E380C4A0E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3D0AC4BE-1C2A-4844-A228-22685F501189}"/>
              </a:ext>
            </a:extLst>
          </p:cNvPr>
          <p:cNvSpPr>
            <a:spLocks noGrp="1"/>
          </p:cNvSpPr>
          <p:nvPr>
            <p:ph type="dt" sz="half" idx="10"/>
          </p:nvPr>
        </p:nvSpPr>
        <p:spPr/>
        <p:txBody>
          <a:bodyPr/>
          <a:lstStyle/>
          <a:p>
            <a:fld id="{406B4532-6066-46FE-B392-34DC27DEAD1C}" type="datetimeFigureOut">
              <a:rPr lang="es-MX" smtClean="0"/>
              <a:t>17/02/2026</a:t>
            </a:fld>
            <a:endParaRPr lang="es-MX"/>
          </a:p>
        </p:txBody>
      </p:sp>
      <p:sp>
        <p:nvSpPr>
          <p:cNvPr id="5" name="Footer Placeholder 4">
            <a:extLst>
              <a:ext uri="{FF2B5EF4-FFF2-40B4-BE49-F238E27FC236}">
                <a16:creationId xmlns:a16="http://schemas.microsoft.com/office/drawing/2014/main" id="{7FA35A10-5ED3-4E78-B7E0-845427BA3ED1}"/>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8C380DE5-FB2E-48F9-ABF6-B5B95648EA06}"/>
              </a:ext>
            </a:extLst>
          </p:cNvPr>
          <p:cNvSpPr>
            <a:spLocks noGrp="1"/>
          </p:cNvSpPr>
          <p:nvPr>
            <p:ph type="sldNum" sz="quarter" idx="12"/>
          </p:nvPr>
        </p:nvSpPr>
        <p:spPr/>
        <p:txBody>
          <a:bodyPr/>
          <a:lstStyle/>
          <a:p>
            <a:fld id="{BBBE17CB-E861-4045-9568-6D0C29872F63}" type="slidenum">
              <a:rPr lang="es-MX" smtClean="0"/>
              <a:t>‹#›</a:t>
            </a:fld>
            <a:endParaRPr lang="es-MX"/>
          </a:p>
        </p:txBody>
      </p:sp>
    </p:spTree>
    <p:extLst>
      <p:ext uri="{BB962C8B-B14F-4D97-AF65-F5344CB8AC3E}">
        <p14:creationId xmlns:p14="http://schemas.microsoft.com/office/powerpoint/2010/main" val="1236123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15E6B-BD52-42A8-AF2D-3C934E50D966}"/>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s-MX"/>
          </a:p>
        </p:txBody>
      </p:sp>
      <p:sp>
        <p:nvSpPr>
          <p:cNvPr id="3" name="Text Placeholder 2">
            <a:extLst>
              <a:ext uri="{FF2B5EF4-FFF2-40B4-BE49-F238E27FC236}">
                <a16:creationId xmlns:a16="http://schemas.microsoft.com/office/drawing/2014/main" id="{A8196AC2-47A0-4FE4-B9DF-005D46E6E880}"/>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DB19EE-E66B-4D44-AA0F-584CF0B6DD56}"/>
              </a:ext>
            </a:extLst>
          </p:cNvPr>
          <p:cNvSpPr>
            <a:spLocks noGrp="1"/>
          </p:cNvSpPr>
          <p:nvPr>
            <p:ph type="dt" sz="half" idx="10"/>
          </p:nvPr>
        </p:nvSpPr>
        <p:spPr/>
        <p:txBody>
          <a:bodyPr/>
          <a:lstStyle/>
          <a:p>
            <a:fld id="{406B4532-6066-46FE-B392-34DC27DEAD1C}" type="datetimeFigureOut">
              <a:rPr lang="es-MX" smtClean="0"/>
              <a:t>17/02/2026</a:t>
            </a:fld>
            <a:endParaRPr lang="es-MX"/>
          </a:p>
        </p:txBody>
      </p:sp>
      <p:sp>
        <p:nvSpPr>
          <p:cNvPr id="5" name="Footer Placeholder 4">
            <a:extLst>
              <a:ext uri="{FF2B5EF4-FFF2-40B4-BE49-F238E27FC236}">
                <a16:creationId xmlns:a16="http://schemas.microsoft.com/office/drawing/2014/main" id="{3AB5F8A6-F44D-43C1-BED9-584E451EFE32}"/>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6A70F3F9-8471-4E6E-80B0-37AEF838F32D}"/>
              </a:ext>
            </a:extLst>
          </p:cNvPr>
          <p:cNvSpPr>
            <a:spLocks noGrp="1"/>
          </p:cNvSpPr>
          <p:nvPr>
            <p:ph type="sldNum" sz="quarter" idx="12"/>
          </p:nvPr>
        </p:nvSpPr>
        <p:spPr/>
        <p:txBody>
          <a:bodyPr/>
          <a:lstStyle/>
          <a:p>
            <a:fld id="{BBBE17CB-E861-4045-9568-6D0C29872F63}" type="slidenum">
              <a:rPr lang="es-MX" smtClean="0"/>
              <a:t>‹#›</a:t>
            </a:fld>
            <a:endParaRPr lang="es-MX"/>
          </a:p>
        </p:txBody>
      </p:sp>
    </p:spTree>
    <p:extLst>
      <p:ext uri="{BB962C8B-B14F-4D97-AF65-F5344CB8AC3E}">
        <p14:creationId xmlns:p14="http://schemas.microsoft.com/office/powerpoint/2010/main" val="3976908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7FB39-EA20-4F62-A06A-7995310C81DA}"/>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1BF6A2A4-031F-4793-9D2C-59FF4F1CCBF8}"/>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Content Placeholder 3">
            <a:extLst>
              <a:ext uri="{FF2B5EF4-FFF2-40B4-BE49-F238E27FC236}">
                <a16:creationId xmlns:a16="http://schemas.microsoft.com/office/drawing/2014/main" id="{5E128817-2EB3-4007-9418-BD1A827B10D3}"/>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Date Placeholder 4">
            <a:extLst>
              <a:ext uri="{FF2B5EF4-FFF2-40B4-BE49-F238E27FC236}">
                <a16:creationId xmlns:a16="http://schemas.microsoft.com/office/drawing/2014/main" id="{DE2A93BB-7702-4774-960B-4123771AA7CF}"/>
              </a:ext>
            </a:extLst>
          </p:cNvPr>
          <p:cNvSpPr>
            <a:spLocks noGrp="1"/>
          </p:cNvSpPr>
          <p:nvPr>
            <p:ph type="dt" sz="half" idx="10"/>
          </p:nvPr>
        </p:nvSpPr>
        <p:spPr/>
        <p:txBody>
          <a:bodyPr/>
          <a:lstStyle/>
          <a:p>
            <a:fld id="{406B4532-6066-46FE-B392-34DC27DEAD1C}" type="datetimeFigureOut">
              <a:rPr lang="es-MX" smtClean="0"/>
              <a:t>17/02/2026</a:t>
            </a:fld>
            <a:endParaRPr lang="es-MX"/>
          </a:p>
        </p:txBody>
      </p:sp>
      <p:sp>
        <p:nvSpPr>
          <p:cNvPr id="6" name="Footer Placeholder 5">
            <a:extLst>
              <a:ext uri="{FF2B5EF4-FFF2-40B4-BE49-F238E27FC236}">
                <a16:creationId xmlns:a16="http://schemas.microsoft.com/office/drawing/2014/main" id="{1BA22C93-B8F1-4667-8ECB-C60F4F1A6F79}"/>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1A2501EF-BF4B-4F15-A4B5-26D91C849D0C}"/>
              </a:ext>
            </a:extLst>
          </p:cNvPr>
          <p:cNvSpPr>
            <a:spLocks noGrp="1"/>
          </p:cNvSpPr>
          <p:nvPr>
            <p:ph type="sldNum" sz="quarter" idx="12"/>
          </p:nvPr>
        </p:nvSpPr>
        <p:spPr/>
        <p:txBody>
          <a:bodyPr/>
          <a:lstStyle/>
          <a:p>
            <a:fld id="{BBBE17CB-E861-4045-9568-6D0C29872F63}" type="slidenum">
              <a:rPr lang="es-MX" smtClean="0"/>
              <a:t>‹#›</a:t>
            </a:fld>
            <a:endParaRPr lang="es-MX"/>
          </a:p>
        </p:txBody>
      </p:sp>
    </p:spTree>
    <p:extLst>
      <p:ext uri="{BB962C8B-B14F-4D97-AF65-F5344CB8AC3E}">
        <p14:creationId xmlns:p14="http://schemas.microsoft.com/office/powerpoint/2010/main" val="3967468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7897F-F268-4CCA-8166-14689F414C24}"/>
              </a:ext>
            </a:extLst>
          </p:cNvPr>
          <p:cNvSpPr>
            <a:spLocks noGrp="1"/>
          </p:cNvSpPr>
          <p:nvPr>
            <p:ph type="title"/>
          </p:nvPr>
        </p:nvSpPr>
        <p:spPr>
          <a:xfrm>
            <a:off x="629841" y="365126"/>
            <a:ext cx="7886700" cy="1325563"/>
          </a:xfrm>
        </p:spPr>
        <p:txBody>
          <a:bodyPr/>
          <a:lstStyle/>
          <a:p>
            <a:r>
              <a:rPr lang="en-US"/>
              <a:t>Click to edit Master title style</a:t>
            </a:r>
            <a:endParaRPr lang="es-MX"/>
          </a:p>
        </p:txBody>
      </p:sp>
      <p:sp>
        <p:nvSpPr>
          <p:cNvPr id="3" name="Text Placeholder 2">
            <a:extLst>
              <a:ext uri="{FF2B5EF4-FFF2-40B4-BE49-F238E27FC236}">
                <a16:creationId xmlns:a16="http://schemas.microsoft.com/office/drawing/2014/main" id="{D4B6FBD3-F712-4181-8C9F-96C4CE4A0556}"/>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50A90593-07EA-470D-B5F4-CFBC1BA60EDF}"/>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Text Placeholder 4">
            <a:extLst>
              <a:ext uri="{FF2B5EF4-FFF2-40B4-BE49-F238E27FC236}">
                <a16:creationId xmlns:a16="http://schemas.microsoft.com/office/drawing/2014/main" id="{EDBFC897-4F81-419B-94A0-2398D1C6D46B}"/>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F123260-F55E-44EA-8CB6-9E6A84A88F48}"/>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7" name="Date Placeholder 6">
            <a:extLst>
              <a:ext uri="{FF2B5EF4-FFF2-40B4-BE49-F238E27FC236}">
                <a16:creationId xmlns:a16="http://schemas.microsoft.com/office/drawing/2014/main" id="{D25ABD95-C6CA-4C51-9935-E39D0B7EF4A2}"/>
              </a:ext>
            </a:extLst>
          </p:cNvPr>
          <p:cNvSpPr>
            <a:spLocks noGrp="1"/>
          </p:cNvSpPr>
          <p:nvPr>
            <p:ph type="dt" sz="half" idx="10"/>
          </p:nvPr>
        </p:nvSpPr>
        <p:spPr/>
        <p:txBody>
          <a:bodyPr/>
          <a:lstStyle/>
          <a:p>
            <a:fld id="{406B4532-6066-46FE-B392-34DC27DEAD1C}" type="datetimeFigureOut">
              <a:rPr lang="es-MX" smtClean="0"/>
              <a:t>17/02/2026</a:t>
            </a:fld>
            <a:endParaRPr lang="es-MX"/>
          </a:p>
        </p:txBody>
      </p:sp>
      <p:sp>
        <p:nvSpPr>
          <p:cNvPr id="8" name="Footer Placeholder 7">
            <a:extLst>
              <a:ext uri="{FF2B5EF4-FFF2-40B4-BE49-F238E27FC236}">
                <a16:creationId xmlns:a16="http://schemas.microsoft.com/office/drawing/2014/main" id="{67C3A05F-6767-4CC2-9117-6EEEEB881F77}"/>
              </a:ext>
            </a:extLst>
          </p:cNvPr>
          <p:cNvSpPr>
            <a:spLocks noGrp="1"/>
          </p:cNvSpPr>
          <p:nvPr>
            <p:ph type="ftr" sz="quarter" idx="11"/>
          </p:nvPr>
        </p:nvSpPr>
        <p:spPr/>
        <p:txBody>
          <a:bodyPr/>
          <a:lstStyle/>
          <a:p>
            <a:endParaRPr lang="es-MX"/>
          </a:p>
        </p:txBody>
      </p:sp>
      <p:sp>
        <p:nvSpPr>
          <p:cNvPr id="9" name="Slide Number Placeholder 8">
            <a:extLst>
              <a:ext uri="{FF2B5EF4-FFF2-40B4-BE49-F238E27FC236}">
                <a16:creationId xmlns:a16="http://schemas.microsoft.com/office/drawing/2014/main" id="{B3AAED9E-5651-4733-928E-02BB5B90D7BB}"/>
              </a:ext>
            </a:extLst>
          </p:cNvPr>
          <p:cNvSpPr>
            <a:spLocks noGrp="1"/>
          </p:cNvSpPr>
          <p:nvPr>
            <p:ph type="sldNum" sz="quarter" idx="12"/>
          </p:nvPr>
        </p:nvSpPr>
        <p:spPr/>
        <p:txBody>
          <a:bodyPr/>
          <a:lstStyle/>
          <a:p>
            <a:fld id="{BBBE17CB-E861-4045-9568-6D0C29872F63}" type="slidenum">
              <a:rPr lang="es-MX" smtClean="0"/>
              <a:t>‹#›</a:t>
            </a:fld>
            <a:endParaRPr lang="es-MX"/>
          </a:p>
        </p:txBody>
      </p:sp>
    </p:spTree>
    <p:extLst>
      <p:ext uri="{BB962C8B-B14F-4D97-AF65-F5344CB8AC3E}">
        <p14:creationId xmlns:p14="http://schemas.microsoft.com/office/powerpoint/2010/main" val="1538739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05E0E-F99D-4E80-BB44-289AE9B546B7}"/>
              </a:ext>
            </a:extLst>
          </p:cNvPr>
          <p:cNvSpPr>
            <a:spLocks noGrp="1"/>
          </p:cNvSpPr>
          <p:nvPr>
            <p:ph type="title"/>
          </p:nvPr>
        </p:nvSpPr>
        <p:spPr/>
        <p:txBody>
          <a:bodyPr/>
          <a:lstStyle/>
          <a:p>
            <a:r>
              <a:rPr lang="en-US"/>
              <a:t>Click to edit Master title style</a:t>
            </a:r>
            <a:endParaRPr lang="es-MX"/>
          </a:p>
        </p:txBody>
      </p:sp>
      <p:sp>
        <p:nvSpPr>
          <p:cNvPr id="3" name="Date Placeholder 2">
            <a:extLst>
              <a:ext uri="{FF2B5EF4-FFF2-40B4-BE49-F238E27FC236}">
                <a16:creationId xmlns:a16="http://schemas.microsoft.com/office/drawing/2014/main" id="{7EB38297-6386-45AA-9B82-B362F8C093A1}"/>
              </a:ext>
            </a:extLst>
          </p:cNvPr>
          <p:cNvSpPr>
            <a:spLocks noGrp="1"/>
          </p:cNvSpPr>
          <p:nvPr>
            <p:ph type="dt" sz="half" idx="10"/>
          </p:nvPr>
        </p:nvSpPr>
        <p:spPr/>
        <p:txBody>
          <a:bodyPr/>
          <a:lstStyle/>
          <a:p>
            <a:fld id="{406B4532-6066-46FE-B392-34DC27DEAD1C}" type="datetimeFigureOut">
              <a:rPr lang="es-MX" smtClean="0"/>
              <a:t>17/02/2026</a:t>
            </a:fld>
            <a:endParaRPr lang="es-MX"/>
          </a:p>
        </p:txBody>
      </p:sp>
      <p:sp>
        <p:nvSpPr>
          <p:cNvPr id="4" name="Footer Placeholder 3">
            <a:extLst>
              <a:ext uri="{FF2B5EF4-FFF2-40B4-BE49-F238E27FC236}">
                <a16:creationId xmlns:a16="http://schemas.microsoft.com/office/drawing/2014/main" id="{19716F72-7B1D-479B-9378-438A641AD36E}"/>
              </a:ext>
            </a:extLst>
          </p:cNvPr>
          <p:cNvSpPr>
            <a:spLocks noGrp="1"/>
          </p:cNvSpPr>
          <p:nvPr>
            <p:ph type="ftr" sz="quarter" idx="11"/>
          </p:nvPr>
        </p:nvSpPr>
        <p:spPr/>
        <p:txBody>
          <a:bodyPr/>
          <a:lstStyle/>
          <a:p>
            <a:endParaRPr lang="es-MX"/>
          </a:p>
        </p:txBody>
      </p:sp>
      <p:sp>
        <p:nvSpPr>
          <p:cNvPr id="5" name="Slide Number Placeholder 4">
            <a:extLst>
              <a:ext uri="{FF2B5EF4-FFF2-40B4-BE49-F238E27FC236}">
                <a16:creationId xmlns:a16="http://schemas.microsoft.com/office/drawing/2014/main" id="{315F60BA-1E0D-4708-A67D-DB88A13745B0}"/>
              </a:ext>
            </a:extLst>
          </p:cNvPr>
          <p:cNvSpPr>
            <a:spLocks noGrp="1"/>
          </p:cNvSpPr>
          <p:nvPr>
            <p:ph type="sldNum" sz="quarter" idx="12"/>
          </p:nvPr>
        </p:nvSpPr>
        <p:spPr/>
        <p:txBody>
          <a:bodyPr/>
          <a:lstStyle/>
          <a:p>
            <a:fld id="{BBBE17CB-E861-4045-9568-6D0C29872F63}" type="slidenum">
              <a:rPr lang="es-MX" smtClean="0"/>
              <a:t>‹#›</a:t>
            </a:fld>
            <a:endParaRPr lang="es-MX"/>
          </a:p>
        </p:txBody>
      </p:sp>
    </p:spTree>
    <p:extLst>
      <p:ext uri="{BB962C8B-B14F-4D97-AF65-F5344CB8AC3E}">
        <p14:creationId xmlns:p14="http://schemas.microsoft.com/office/powerpoint/2010/main" val="136677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C8714E-31F7-4ACF-8DEA-72EE4CFF838E}"/>
              </a:ext>
            </a:extLst>
          </p:cNvPr>
          <p:cNvSpPr>
            <a:spLocks noGrp="1"/>
          </p:cNvSpPr>
          <p:nvPr>
            <p:ph type="dt" sz="half" idx="10"/>
          </p:nvPr>
        </p:nvSpPr>
        <p:spPr/>
        <p:txBody>
          <a:bodyPr/>
          <a:lstStyle/>
          <a:p>
            <a:fld id="{406B4532-6066-46FE-B392-34DC27DEAD1C}" type="datetimeFigureOut">
              <a:rPr lang="es-MX" smtClean="0"/>
              <a:t>17/02/2026</a:t>
            </a:fld>
            <a:endParaRPr lang="es-MX"/>
          </a:p>
        </p:txBody>
      </p:sp>
      <p:sp>
        <p:nvSpPr>
          <p:cNvPr id="3" name="Footer Placeholder 2">
            <a:extLst>
              <a:ext uri="{FF2B5EF4-FFF2-40B4-BE49-F238E27FC236}">
                <a16:creationId xmlns:a16="http://schemas.microsoft.com/office/drawing/2014/main" id="{31B013A1-145F-4C4C-9A9E-CF68AEDC68FD}"/>
              </a:ext>
            </a:extLst>
          </p:cNvPr>
          <p:cNvSpPr>
            <a:spLocks noGrp="1"/>
          </p:cNvSpPr>
          <p:nvPr>
            <p:ph type="ftr" sz="quarter" idx="11"/>
          </p:nvPr>
        </p:nvSpPr>
        <p:spPr/>
        <p:txBody>
          <a:bodyPr/>
          <a:lstStyle/>
          <a:p>
            <a:endParaRPr lang="es-MX"/>
          </a:p>
        </p:txBody>
      </p:sp>
      <p:sp>
        <p:nvSpPr>
          <p:cNvPr id="4" name="Slide Number Placeholder 3">
            <a:extLst>
              <a:ext uri="{FF2B5EF4-FFF2-40B4-BE49-F238E27FC236}">
                <a16:creationId xmlns:a16="http://schemas.microsoft.com/office/drawing/2014/main" id="{27A2B6DB-CF63-4159-9BEB-75CDE470D789}"/>
              </a:ext>
            </a:extLst>
          </p:cNvPr>
          <p:cNvSpPr>
            <a:spLocks noGrp="1"/>
          </p:cNvSpPr>
          <p:nvPr>
            <p:ph type="sldNum" sz="quarter" idx="12"/>
          </p:nvPr>
        </p:nvSpPr>
        <p:spPr/>
        <p:txBody>
          <a:bodyPr/>
          <a:lstStyle/>
          <a:p>
            <a:fld id="{BBBE17CB-E861-4045-9568-6D0C29872F63}" type="slidenum">
              <a:rPr lang="es-MX" smtClean="0"/>
              <a:t>‹#›</a:t>
            </a:fld>
            <a:endParaRPr lang="es-MX"/>
          </a:p>
        </p:txBody>
      </p:sp>
    </p:spTree>
    <p:extLst>
      <p:ext uri="{BB962C8B-B14F-4D97-AF65-F5344CB8AC3E}">
        <p14:creationId xmlns:p14="http://schemas.microsoft.com/office/powerpoint/2010/main" val="2653534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2220B-E79D-4A7B-8EDF-642E5D3444DF}"/>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s-MX"/>
          </a:p>
        </p:txBody>
      </p:sp>
      <p:sp>
        <p:nvSpPr>
          <p:cNvPr id="3" name="Content Placeholder 2">
            <a:extLst>
              <a:ext uri="{FF2B5EF4-FFF2-40B4-BE49-F238E27FC236}">
                <a16:creationId xmlns:a16="http://schemas.microsoft.com/office/drawing/2014/main" id="{4015789C-B757-44EE-964C-D8624F8D1B27}"/>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Text Placeholder 3">
            <a:extLst>
              <a:ext uri="{FF2B5EF4-FFF2-40B4-BE49-F238E27FC236}">
                <a16:creationId xmlns:a16="http://schemas.microsoft.com/office/drawing/2014/main" id="{1D38C445-53CA-4F76-88F6-CE4B7AF7B06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BB37D17-FD41-4CDA-95B8-75403B7445E7}"/>
              </a:ext>
            </a:extLst>
          </p:cNvPr>
          <p:cNvSpPr>
            <a:spLocks noGrp="1"/>
          </p:cNvSpPr>
          <p:nvPr>
            <p:ph type="dt" sz="half" idx="10"/>
          </p:nvPr>
        </p:nvSpPr>
        <p:spPr/>
        <p:txBody>
          <a:bodyPr/>
          <a:lstStyle/>
          <a:p>
            <a:fld id="{406B4532-6066-46FE-B392-34DC27DEAD1C}" type="datetimeFigureOut">
              <a:rPr lang="es-MX" smtClean="0"/>
              <a:t>17/02/2026</a:t>
            </a:fld>
            <a:endParaRPr lang="es-MX"/>
          </a:p>
        </p:txBody>
      </p:sp>
      <p:sp>
        <p:nvSpPr>
          <p:cNvPr id="6" name="Footer Placeholder 5">
            <a:extLst>
              <a:ext uri="{FF2B5EF4-FFF2-40B4-BE49-F238E27FC236}">
                <a16:creationId xmlns:a16="http://schemas.microsoft.com/office/drawing/2014/main" id="{8DE26C59-3DF6-4666-9998-E58D3FE5E714}"/>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10D54C09-B144-47D0-95A2-468F121FB70C}"/>
              </a:ext>
            </a:extLst>
          </p:cNvPr>
          <p:cNvSpPr>
            <a:spLocks noGrp="1"/>
          </p:cNvSpPr>
          <p:nvPr>
            <p:ph type="sldNum" sz="quarter" idx="12"/>
          </p:nvPr>
        </p:nvSpPr>
        <p:spPr/>
        <p:txBody>
          <a:bodyPr/>
          <a:lstStyle/>
          <a:p>
            <a:fld id="{BBBE17CB-E861-4045-9568-6D0C29872F63}" type="slidenum">
              <a:rPr lang="es-MX" smtClean="0"/>
              <a:t>‹#›</a:t>
            </a:fld>
            <a:endParaRPr lang="es-MX"/>
          </a:p>
        </p:txBody>
      </p:sp>
    </p:spTree>
    <p:extLst>
      <p:ext uri="{BB962C8B-B14F-4D97-AF65-F5344CB8AC3E}">
        <p14:creationId xmlns:p14="http://schemas.microsoft.com/office/powerpoint/2010/main" val="2666075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0EF9-635B-4448-9574-BD2970C49B7F}"/>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s-MX"/>
          </a:p>
        </p:txBody>
      </p:sp>
      <p:sp>
        <p:nvSpPr>
          <p:cNvPr id="3" name="Picture Placeholder 2">
            <a:extLst>
              <a:ext uri="{FF2B5EF4-FFF2-40B4-BE49-F238E27FC236}">
                <a16:creationId xmlns:a16="http://schemas.microsoft.com/office/drawing/2014/main" id="{373A1C23-E56A-45BD-8A15-0A34F46EF7DA}"/>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MX"/>
          </a:p>
        </p:txBody>
      </p:sp>
      <p:sp>
        <p:nvSpPr>
          <p:cNvPr id="4" name="Text Placeholder 3">
            <a:extLst>
              <a:ext uri="{FF2B5EF4-FFF2-40B4-BE49-F238E27FC236}">
                <a16:creationId xmlns:a16="http://schemas.microsoft.com/office/drawing/2014/main" id="{8BADDDDB-A8A1-4CEB-95FB-548656FE823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3E89AA1-B419-46C6-8CA6-F9F3165B754B}"/>
              </a:ext>
            </a:extLst>
          </p:cNvPr>
          <p:cNvSpPr>
            <a:spLocks noGrp="1"/>
          </p:cNvSpPr>
          <p:nvPr>
            <p:ph type="dt" sz="half" idx="10"/>
          </p:nvPr>
        </p:nvSpPr>
        <p:spPr/>
        <p:txBody>
          <a:bodyPr/>
          <a:lstStyle/>
          <a:p>
            <a:fld id="{406B4532-6066-46FE-B392-34DC27DEAD1C}" type="datetimeFigureOut">
              <a:rPr lang="es-MX" smtClean="0"/>
              <a:t>17/02/2026</a:t>
            </a:fld>
            <a:endParaRPr lang="es-MX"/>
          </a:p>
        </p:txBody>
      </p:sp>
      <p:sp>
        <p:nvSpPr>
          <p:cNvPr id="6" name="Footer Placeholder 5">
            <a:extLst>
              <a:ext uri="{FF2B5EF4-FFF2-40B4-BE49-F238E27FC236}">
                <a16:creationId xmlns:a16="http://schemas.microsoft.com/office/drawing/2014/main" id="{5A5F23E9-47FF-4570-BC62-027D980B873E}"/>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BB591656-F133-425A-8631-C7126C23AD05}"/>
              </a:ext>
            </a:extLst>
          </p:cNvPr>
          <p:cNvSpPr>
            <a:spLocks noGrp="1"/>
          </p:cNvSpPr>
          <p:nvPr>
            <p:ph type="sldNum" sz="quarter" idx="12"/>
          </p:nvPr>
        </p:nvSpPr>
        <p:spPr/>
        <p:txBody>
          <a:bodyPr/>
          <a:lstStyle/>
          <a:p>
            <a:fld id="{BBBE17CB-E861-4045-9568-6D0C29872F63}" type="slidenum">
              <a:rPr lang="es-MX" smtClean="0"/>
              <a:t>‹#›</a:t>
            </a:fld>
            <a:endParaRPr lang="es-MX"/>
          </a:p>
        </p:txBody>
      </p:sp>
    </p:spTree>
    <p:extLst>
      <p:ext uri="{BB962C8B-B14F-4D97-AF65-F5344CB8AC3E}">
        <p14:creationId xmlns:p14="http://schemas.microsoft.com/office/powerpoint/2010/main" val="2297576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631F64-5B49-47F1-B166-E8A0330EC0B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s-MX"/>
          </a:p>
        </p:txBody>
      </p:sp>
      <p:sp>
        <p:nvSpPr>
          <p:cNvPr id="3" name="Text Placeholder 2">
            <a:extLst>
              <a:ext uri="{FF2B5EF4-FFF2-40B4-BE49-F238E27FC236}">
                <a16:creationId xmlns:a16="http://schemas.microsoft.com/office/drawing/2014/main" id="{09569584-F8DB-4D3D-B6E5-A7467C5D4D1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F786B8E6-2418-4444-A384-600F9BDBD8A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406B4532-6066-46FE-B392-34DC27DEAD1C}" type="datetimeFigureOut">
              <a:rPr lang="es-MX" smtClean="0"/>
              <a:t>17/02/2026</a:t>
            </a:fld>
            <a:endParaRPr lang="es-MX"/>
          </a:p>
        </p:txBody>
      </p:sp>
      <p:sp>
        <p:nvSpPr>
          <p:cNvPr id="5" name="Footer Placeholder 4">
            <a:extLst>
              <a:ext uri="{FF2B5EF4-FFF2-40B4-BE49-F238E27FC236}">
                <a16:creationId xmlns:a16="http://schemas.microsoft.com/office/drawing/2014/main" id="{DE4A4435-5D2E-4277-A0F8-6F98A200FF9C}"/>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MX"/>
          </a:p>
        </p:txBody>
      </p:sp>
      <p:sp>
        <p:nvSpPr>
          <p:cNvPr id="6" name="Slide Number Placeholder 5">
            <a:extLst>
              <a:ext uri="{FF2B5EF4-FFF2-40B4-BE49-F238E27FC236}">
                <a16:creationId xmlns:a16="http://schemas.microsoft.com/office/drawing/2014/main" id="{135C7448-A96E-4ABF-ACA4-F704F1BB8FB2}"/>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BBE17CB-E861-4045-9568-6D0C29872F63}" type="slidenum">
              <a:rPr lang="es-MX" smtClean="0"/>
              <a:t>‹#›</a:t>
            </a:fld>
            <a:endParaRPr lang="es-MX"/>
          </a:p>
        </p:txBody>
      </p:sp>
    </p:spTree>
    <p:extLst>
      <p:ext uri="{BB962C8B-B14F-4D97-AF65-F5344CB8AC3E}">
        <p14:creationId xmlns:p14="http://schemas.microsoft.com/office/powerpoint/2010/main" val="16717390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MX"/>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4">
            <a:extLst>
              <a:ext uri="{FF2B5EF4-FFF2-40B4-BE49-F238E27FC236}">
                <a16:creationId xmlns:a16="http://schemas.microsoft.com/office/drawing/2014/main" id="{9B7A4424-783D-4A95-8835-C61F370B49DF}"/>
              </a:ext>
            </a:extLst>
          </p:cNvPr>
          <p:cNvCxnSpPr/>
          <p:nvPr/>
        </p:nvCxnSpPr>
        <p:spPr>
          <a:xfrm>
            <a:off x="971550" y="3125645"/>
            <a:ext cx="7164000" cy="158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8">
            <a:extLst>
              <a:ext uri="{FF2B5EF4-FFF2-40B4-BE49-F238E27FC236}">
                <a16:creationId xmlns:a16="http://schemas.microsoft.com/office/drawing/2014/main" id="{F2A591AF-2F4A-413C-9AF6-F87F6CF57B05}"/>
              </a:ext>
            </a:extLst>
          </p:cNvPr>
          <p:cNvSpPr txBox="1"/>
          <p:nvPr/>
        </p:nvSpPr>
        <p:spPr>
          <a:xfrm>
            <a:off x="106655" y="4411441"/>
            <a:ext cx="7959139" cy="615535"/>
          </a:xfrm>
          <a:prstGeom prst="rect">
            <a:avLst/>
          </a:prstGeom>
          <a:noFill/>
        </p:spPr>
        <p:txBody>
          <a:bodyPr wrap="square" lIns="91420" tIns="45711" rIns="91420" bIns="45711">
            <a:spAutoFit/>
          </a:bodyPr>
          <a:lstStyle/>
          <a:p>
            <a:pPr fontAlgn="base">
              <a:spcBef>
                <a:spcPct val="0"/>
              </a:spcBef>
              <a:spcAft>
                <a:spcPct val="0"/>
              </a:spcAft>
              <a:defRPr/>
            </a:pPr>
            <a:r>
              <a:rPr lang="es-MX" sz="3400" b="1">
                <a:solidFill>
                  <a:srgbClr val="1E3960"/>
                </a:solidFill>
                <a:latin typeface="Calibri" panose="020F0502020204030204"/>
              </a:rPr>
              <a:t>Seguridad social y pensiones</a:t>
            </a:r>
          </a:p>
        </p:txBody>
      </p:sp>
      <p:sp>
        <p:nvSpPr>
          <p:cNvPr id="6" name="TextBox 8">
            <a:extLst>
              <a:ext uri="{FF2B5EF4-FFF2-40B4-BE49-F238E27FC236}">
                <a16:creationId xmlns:a16="http://schemas.microsoft.com/office/drawing/2014/main" id="{7CA720E0-EB0C-4B0C-96CC-2776E7A4C881}"/>
              </a:ext>
            </a:extLst>
          </p:cNvPr>
          <p:cNvSpPr txBox="1"/>
          <p:nvPr/>
        </p:nvSpPr>
        <p:spPr>
          <a:xfrm>
            <a:off x="5486402" y="5749845"/>
            <a:ext cx="3161505" cy="461647"/>
          </a:xfrm>
          <a:prstGeom prst="rect">
            <a:avLst/>
          </a:prstGeom>
          <a:noFill/>
        </p:spPr>
        <p:txBody>
          <a:bodyPr wrap="square" lIns="91420" tIns="45711" rIns="91420" bIns="45711">
            <a:spAutoFit/>
          </a:bodyPr>
          <a:lstStyle/>
          <a:p>
            <a:pPr fontAlgn="base">
              <a:spcBef>
                <a:spcPct val="0"/>
              </a:spcBef>
              <a:spcAft>
                <a:spcPct val="0"/>
              </a:spcAft>
              <a:defRPr/>
            </a:pPr>
            <a:r>
              <a:rPr lang="es-MX" sz="2400" b="1" i="1">
                <a:solidFill>
                  <a:srgbClr val="1E3960"/>
                </a:solidFill>
                <a:latin typeface="+mj-lt"/>
              </a:rPr>
              <a:t>Francisco García Castillo</a:t>
            </a:r>
          </a:p>
        </p:txBody>
      </p:sp>
      <p:pic>
        <p:nvPicPr>
          <p:cNvPr id="2" name="Picture 1">
            <a:extLst>
              <a:ext uri="{FF2B5EF4-FFF2-40B4-BE49-F238E27FC236}">
                <a16:creationId xmlns:a16="http://schemas.microsoft.com/office/drawing/2014/main" id="{F9E644B4-6F94-457F-B5C6-FC3573C7B7F6}"/>
              </a:ext>
            </a:extLst>
          </p:cNvPr>
          <p:cNvPicPr>
            <a:picLocks noChangeAspect="1"/>
          </p:cNvPicPr>
          <p:nvPr/>
        </p:nvPicPr>
        <p:blipFill>
          <a:blip r:embed="rId2"/>
          <a:stretch>
            <a:fillRect/>
          </a:stretch>
        </p:blipFill>
        <p:spPr>
          <a:xfrm>
            <a:off x="0" y="0"/>
            <a:ext cx="9144000" cy="4304109"/>
          </a:xfrm>
          <a:prstGeom prst="rect">
            <a:avLst/>
          </a:prstGeom>
        </p:spPr>
      </p:pic>
    </p:spTree>
    <p:extLst>
      <p:ext uri="{BB962C8B-B14F-4D97-AF65-F5344CB8AC3E}">
        <p14:creationId xmlns:p14="http://schemas.microsoft.com/office/powerpoint/2010/main" val="3378975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60731" y="1615335"/>
            <a:ext cx="8628076" cy="45269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indent="0" defTabSz="914400" eaLnBrk="1" hangingPunct="1">
              <a:lnSpc>
                <a:spcPct val="140000"/>
              </a:lnSpc>
              <a:buClr>
                <a:srgbClr val="1E3960"/>
              </a:buClr>
              <a:buNone/>
              <a:defRPr/>
            </a:pPr>
            <a:r>
              <a:rPr lang="es-MX" sz="1800" kern="0">
                <a:latin typeface="Verdana"/>
              </a:rPr>
              <a:t>Para el resto de los seguros, las cuotas y aportaciones están definidas como cantidades fijas; ya sea como porcentaje de la </a:t>
            </a:r>
            <a:r>
              <a:rPr lang="es-MX" sz="1800" kern="0">
                <a:solidFill>
                  <a:schemeClr val="accent5"/>
                </a:solidFill>
                <a:latin typeface="Verdana"/>
              </a:rPr>
              <a:t>Unidad de Medida y Actualización </a:t>
            </a:r>
            <a:r>
              <a:rPr lang="es-MX" sz="1800" kern="0">
                <a:latin typeface="Verdana"/>
              </a:rPr>
              <a:t>(UMA) o del </a:t>
            </a:r>
            <a:r>
              <a:rPr lang="es-MX" sz="1800" kern="0">
                <a:solidFill>
                  <a:schemeClr val="accent5"/>
                </a:solidFill>
                <a:latin typeface="Verdana"/>
              </a:rPr>
              <a:t>salario mínimo </a:t>
            </a:r>
            <a:r>
              <a:rPr lang="es-MX" sz="1800" kern="0">
                <a:latin typeface="Verdana"/>
              </a:rPr>
              <a:t>(SM) vigente en 1997 y actualizado por la variación del </a:t>
            </a:r>
            <a:r>
              <a:rPr lang="es-ES" sz="1800" kern="0">
                <a:solidFill>
                  <a:srgbClr val="000000"/>
                </a:solidFill>
                <a:latin typeface="Verdana"/>
              </a:rPr>
              <a:t>Índice Nacional de Precios al Consumidor (</a:t>
            </a:r>
            <a:r>
              <a:rPr lang="es-MX" sz="1800" kern="0">
                <a:latin typeface="Verdana"/>
              </a:rPr>
              <a:t>INPC); o bien en porcentaje variables como la siniestralidad de las empresas en el caso del SRT. </a:t>
            </a:r>
          </a:p>
          <a:p>
            <a:pPr marL="0" lvl="0" indent="0" defTabSz="914400" eaLnBrk="1" hangingPunct="1">
              <a:lnSpc>
                <a:spcPct val="140000"/>
              </a:lnSpc>
              <a:buClr>
                <a:srgbClr val="1E3960"/>
              </a:buClr>
              <a:buNone/>
              <a:defRPr/>
            </a:pPr>
            <a:r>
              <a:rPr lang="es-MX" sz="1800" kern="0">
                <a:latin typeface="Verdana"/>
              </a:rPr>
              <a:t>En el caso de la cuota obrero-patronal del SEM también se cobra una cuota excedente para los afiliados con salario superior a tres veces la UMA; esta contribución solo aplica sobre el excedente.</a:t>
            </a:r>
          </a:p>
        </p:txBody>
      </p:sp>
      <p:sp>
        <p:nvSpPr>
          <p:cNvPr id="5" name="Rectangle 2"/>
          <p:cNvSpPr txBox="1">
            <a:spLocks noChangeArrowheads="1"/>
          </p:cNvSpPr>
          <p:nvPr/>
        </p:nvSpPr>
        <p:spPr>
          <a:xfrm>
            <a:off x="263237" y="935322"/>
            <a:ext cx="8485260" cy="436563"/>
          </a:xfrm>
          <a:prstGeom prst="rect">
            <a:avLst/>
          </a:prstGeom>
          <a:noFill/>
        </p:spPr>
        <p:txBody>
          <a:bodyPr/>
          <a:lstStyle/>
          <a:p>
            <a:pPr lvl="0" algn="r" defTabSz="914400" eaLnBrk="0" fontAlgn="base" hangingPunct="0">
              <a:spcBef>
                <a:spcPct val="0"/>
              </a:spcBef>
              <a:spcAft>
                <a:spcPct val="0"/>
              </a:spcAft>
              <a:defRPr/>
            </a:pPr>
            <a:r>
              <a:rPr lang="es-MX" sz="1900" b="1" kern="0">
                <a:solidFill>
                  <a:srgbClr val="44546A"/>
                </a:solidFill>
                <a:latin typeface="Verdana" panose="020B0604030504040204" pitchFamily="34" charset="0"/>
                <a:ea typeface="Verdana" panose="020B0604030504040204" pitchFamily="34" charset="0"/>
                <a:cs typeface="Verdana" panose="020B0604030504040204" pitchFamily="34" charset="0"/>
              </a:rPr>
              <a:t>Generalidades. Regímenes y modalidades de aseguramiento del Instituto Mexicano del Seguro Social</a:t>
            </a: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86969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2"/>
          <p:cNvSpPr txBox="1">
            <a:spLocks noChangeArrowheads="1"/>
          </p:cNvSpPr>
          <p:nvPr/>
        </p:nvSpPr>
        <p:spPr>
          <a:xfrm>
            <a:off x="263237" y="935322"/>
            <a:ext cx="8485260" cy="436563"/>
          </a:xfrm>
          <a:prstGeom prst="rect">
            <a:avLst/>
          </a:prstGeom>
          <a:noFill/>
        </p:spPr>
        <p:txBody>
          <a:bodyPr/>
          <a:lstStyle/>
          <a:p>
            <a:pPr lvl="0" algn="r" defTabSz="914400" eaLnBrk="0" fontAlgn="base" hangingPunct="0">
              <a:spcBef>
                <a:spcPct val="0"/>
              </a:spcBef>
              <a:spcAft>
                <a:spcPct val="0"/>
              </a:spcAft>
              <a:defRPr/>
            </a:pPr>
            <a:r>
              <a:rPr lang="es-MX" sz="1900" b="1" kern="0">
                <a:solidFill>
                  <a:srgbClr val="44546A"/>
                </a:solidFill>
                <a:latin typeface="Verdana" panose="020B0604030504040204" pitchFamily="34" charset="0"/>
                <a:ea typeface="Verdana" panose="020B0604030504040204" pitchFamily="34" charset="0"/>
                <a:cs typeface="Verdana" panose="020B0604030504040204" pitchFamily="34" charset="0"/>
              </a:rPr>
              <a:t>Generalidades. Regímenes y modalidades de aseguramiento del Instituto Mexicano del Seguro Social</a:t>
            </a:r>
          </a:p>
        </p:txBody>
      </p:sp>
      <p:sp>
        <p:nvSpPr>
          <p:cNvPr id="10"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a:extLst>
              <a:ext uri="{FF2B5EF4-FFF2-40B4-BE49-F238E27FC236}">
                <a16:creationId xmlns:a16="http://schemas.microsoft.com/office/drawing/2014/main" id="{542A7190-453D-0012-5739-81370EA5526B}"/>
              </a:ext>
            </a:extLst>
          </p:cNvPr>
          <p:cNvPicPr>
            <a:picLocks noChangeAspect="1"/>
          </p:cNvPicPr>
          <p:nvPr/>
        </p:nvPicPr>
        <p:blipFill>
          <a:blip r:embed="rId2"/>
          <a:stretch>
            <a:fillRect/>
          </a:stretch>
        </p:blipFill>
        <p:spPr>
          <a:xfrm>
            <a:off x="842441" y="1797913"/>
            <a:ext cx="7475461" cy="4165139"/>
          </a:xfrm>
          <a:prstGeom prst="rect">
            <a:avLst/>
          </a:prstGeom>
        </p:spPr>
      </p:pic>
    </p:spTree>
    <p:extLst>
      <p:ext uri="{BB962C8B-B14F-4D97-AF65-F5344CB8AC3E}">
        <p14:creationId xmlns:p14="http://schemas.microsoft.com/office/powerpoint/2010/main" val="1881652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2"/>
          <p:cNvSpPr txBox="1">
            <a:spLocks noChangeArrowheads="1"/>
          </p:cNvSpPr>
          <p:nvPr/>
        </p:nvSpPr>
        <p:spPr>
          <a:xfrm>
            <a:off x="263237" y="935322"/>
            <a:ext cx="8485260" cy="436563"/>
          </a:xfrm>
          <a:prstGeom prst="rect">
            <a:avLst/>
          </a:prstGeom>
          <a:noFill/>
        </p:spPr>
        <p:txBody>
          <a:bodyPr/>
          <a:lstStyle/>
          <a:p>
            <a:pPr lvl="0" algn="r" defTabSz="914400" eaLnBrk="0" fontAlgn="base" hangingPunct="0">
              <a:spcBef>
                <a:spcPct val="0"/>
              </a:spcBef>
              <a:spcAft>
                <a:spcPct val="0"/>
              </a:spcAft>
              <a:defRPr/>
            </a:pPr>
            <a:r>
              <a:rPr lang="es-MX" sz="1900" b="1" kern="0">
                <a:solidFill>
                  <a:srgbClr val="44546A"/>
                </a:solidFill>
                <a:latin typeface="Verdana" panose="020B0604030504040204" pitchFamily="34" charset="0"/>
                <a:ea typeface="Verdana" panose="020B0604030504040204" pitchFamily="34" charset="0"/>
                <a:cs typeface="Verdana" panose="020B0604030504040204" pitchFamily="34" charset="0"/>
              </a:rPr>
              <a:t>Generalidades. Regímenes y modalidades de aseguramiento del Instituto Mexicano del Seguro Social</a:t>
            </a:r>
          </a:p>
        </p:txBody>
      </p:sp>
      <p:sp>
        <p:nvSpPr>
          <p:cNvPr id="10"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3" name="Rectangle 2"/>
          <p:cNvSpPr/>
          <p:nvPr/>
        </p:nvSpPr>
        <p:spPr>
          <a:xfrm>
            <a:off x="263236" y="1650723"/>
            <a:ext cx="8640000" cy="4632037"/>
          </a:xfrm>
          <a:prstGeom prst="rect">
            <a:avLst/>
          </a:prstGeom>
        </p:spPr>
        <p:txBody>
          <a:bodyPr wrap="square">
            <a:spAutoFit/>
          </a:bodyPr>
          <a:lstStyle/>
          <a:p>
            <a:pPr algn="just">
              <a:spcBef>
                <a:spcPts val="600"/>
              </a:spcBef>
            </a:pPr>
            <a:r>
              <a:rPr lang="es-MX" sz="1000"/>
              <a:t>SBC: salario base de cotización y UMA: Unidad de Medida y Actualización.</a:t>
            </a:r>
          </a:p>
          <a:p>
            <a:pPr algn="just">
              <a:spcBef>
                <a:spcPts val="600"/>
              </a:spcBef>
            </a:pPr>
            <a:r>
              <a:rPr lang="es-MX" sz="1000"/>
              <a:t>1/ La prima de este seguro depende de la siniestralidad de cada empresa. La vigencia de la prima promedio ponderada corresponde al periodo de marzo de 2024 a febrero de 2025.</a:t>
            </a:r>
          </a:p>
          <a:p>
            <a:pPr algn="just">
              <a:spcBef>
                <a:spcPts val="600"/>
              </a:spcBef>
            </a:pPr>
            <a:r>
              <a:rPr lang="es-MX" sz="1000"/>
              <a:t>2/ Cifra igual a 108.57 pesos en diciembre de 2024. A partir de 2017, con la implementación de la UMA, las contribuciones pagadas al IMSS dejan de hacer referencia al salario mínimo (SM). Esto es, desde 2017 la base de cotización para la cuota fija y excedente del Seguro de Enfermedades y Maternidad y la cuota social del Seguro de Retiro, Cesantía en Edad Avanzada y Vejez es la UMA.</a:t>
            </a:r>
          </a:p>
          <a:p>
            <a:pPr algn="just">
              <a:spcBef>
                <a:spcPts val="600"/>
              </a:spcBef>
            </a:pPr>
            <a:r>
              <a:rPr lang="es-MX" sz="1000"/>
              <a:t>3/ La Ley del Seguro Social estipula un pago diario por persona asegurada, el cual se actualiza de manera trimestral. Para diciembre de 2024 el monto fue de 16.17 pesos, lo que equivale a 14.89% de la UMA.</a:t>
            </a:r>
          </a:p>
          <a:p>
            <a:pPr algn="just">
              <a:spcBef>
                <a:spcPts val="600"/>
              </a:spcBef>
            </a:pPr>
            <a:r>
              <a:rPr lang="es-MX" sz="1000"/>
              <a:t>4/ Esta cuota se refiere a 7.143% de la cuota patronal de dicho seguro (7.143% x 1.75% = 0.125%).</a:t>
            </a:r>
          </a:p>
          <a:p>
            <a:pPr algn="just">
              <a:spcBef>
                <a:spcPts val="600"/>
              </a:spcBef>
            </a:pPr>
            <a:r>
              <a:rPr lang="es-MX" sz="1000"/>
              <a:t>5/ El 1 de julio de 1997, el tope del salario base de cotización para el Seguro de Invalidez y Vida y el Seguro de Retiro, Cesantía en Edad Avanzada y Vejez se fijó en 15 veces el salario mínimo, debiendo aumentar 1 salario mínimo por año hasta llegar a 25 en 2007, quedando fijo a partir de dicho año. A partir de 2017, con la implementación de la UMA, el límite superior del salario base de cotización considerará el valor de esta.</a:t>
            </a:r>
          </a:p>
          <a:p>
            <a:pPr algn="just">
              <a:spcBef>
                <a:spcPts val="600"/>
              </a:spcBef>
            </a:pPr>
            <a:r>
              <a:rPr lang="es-MX" sz="1000"/>
              <a:t>6/ Con la reforma del 16 de diciembre de 2020, para 1 salario mínimo, la cuota en 2024 es de 3.15% (artículo 168, fracción II). Dicha tasa se incrementa dependiendo del nivel salarial de la persona asegurada en número de veces el salario de referencia, de la siguiente manera: de 1.01 SM a 1.5 UMA = 3.413%, de 1.51 UMA a 2 UMA = 4.000%, de 2.01 UMA a 2.5 UMA = 4.353%, de 2.51 UMA a 3 UMA = 4.588%, de 3.01 UMA a 3.5 UMA = 4.756%, de 3.51 UMA a 4 UMA = 4.882% y de 4.01 UMA en adelante 5.331%.</a:t>
            </a:r>
          </a:p>
          <a:p>
            <a:pPr algn="just">
              <a:spcBef>
                <a:spcPts val="600"/>
              </a:spcBef>
            </a:pPr>
            <a:r>
              <a:rPr lang="es-MX" sz="1000"/>
              <a:t>7/ Con la reforma del 16 de diciembre de 2020, vigente a partir del 1 de enero de 2021, se derogó la fracción III del artículo 168 de la Ley del Seguro Social, referente al Seguro de Cesantía y Vejez del Gobierno Federal.</a:t>
            </a:r>
          </a:p>
          <a:p>
            <a:pPr algn="just">
              <a:spcBef>
                <a:spcPts val="600"/>
              </a:spcBef>
            </a:pPr>
            <a:r>
              <a:rPr lang="es-MX" sz="1000"/>
              <a:t>8/ Con la reforma del 16 de diciembre de 2020, para 1 salario mínimo, la cuota en 2023 correspondió a 10.75 pesos, mismos que deben actualizarse trimestralmente. Para diciembre de 2024, el Gobierno Federal cubrió mensualmente, en los ramos de cesantía en edad avanzada y vejez, una cantidad por cada día de salario cotizado, por concepto de cuota social (artículo 168, fracción IV y Tercero Transitorio). Esta se depositó en la cuenta individual de cada persona trabajadora asegurada, de manera progresiva dependiendo del salario de la persona en número de veces el salario de referencia, de la siguiente manera: para 1 SM = 11.81 pesos, de 1.01 SM a 1.5 UMA = 10.98 pesos, de 1.51 UMA a 2 UMA = 10.16 pesos, de 2.01 UMA a 2.5 UMA = 9.34 pesos, de 2.51 UMA a 3 UMA = 8.51 pesos, de 3.01 UMA a 3.5 UMA = 7.69 pesos y de 3.51 UMA a 4 UMA = 6.86 pesos. La cuota de 11.81 pesos, equivale a 10.9% de la UMA vigente.</a:t>
            </a:r>
          </a:p>
          <a:p>
            <a:pPr algn="just">
              <a:spcBef>
                <a:spcPts val="600"/>
              </a:spcBef>
            </a:pPr>
            <a:r>
              <a:rPr lang="es-MX" sz="1000"/>
              <a:t>Fuente: Ley del Seguro Social; Información Básica Anual de Riesgos de Trabajo, Dirección de Incorporación y Recaudación, IMSS.</a:t>
            </a:r>
            <a:endParaRPr lang="es-MX" sz="100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295128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lvl="0" indent="0" defTabSz="914400" eaLnBrk="1" hangingPunct="1">
              <a:lnSpc>
                <a:spcPct val="150000"/>
              </a:lnSpc>
              <a:spcBef>
                <a:spcPts val="600"/>
              </a:spcBef>
              <a:spcAft>
                <a:spcPts val="600"/>
              </a:spcAft>
              <a:buClr>
                <a:srgbClr val="1E3960"/>
              </a:buClr>
              <a:buNone/>
              <a:defRPr/>
            </a:pPr>
            <a:r>
              <a:rPr lang="es-MX" sz="1800" kern="0">
                <a:solidFill>
                  <a:srgbClr val="000000"/>
                </a:solidFill>
                <a:latin typeface="Verdana"/>
              </a:rPr>
              <a:t>En el año 2017, con la implementación de la UMA, las contribuciones pagadas al IMSS en cantidades fijas dejaron de hacer referencia al salario mínimo. A partir de 2017 la base de cotización para la cuota fija y excedente del SEM, la cuota social del SRCV, así como para el límite superior del salario base de cotización, considerará el valor de la UMA.</a:t>
            </a:r>
          </a:p>
        </p:txBody>
      </p:sp>
      <p:sp>
        <p:nvSpPr>
          <p:cNvPr id="5" name="Rectangle 2"/>
          <p:cNvSpPr txBox="1">
            <a:spLocks noChangeArrowheads="1"/>
          </p:cNvSpPr>
          <p:nvPr/>
        </p:nvSpPr>
        <p:spPr>
          <a:xfrm>
            <a:off x="263237" y="935322"/>
            <a:ext cx="8485260" cy="436563"/>
          </a:xfrm>
          <a:prstGeom prst="rect">
            <a:avLst/>
          </a:prstGeom>
          <a:noFill/>
        </p:spPr>
        <p:txBody>
          <a:bodyPr/>
          <a:lstStyle/>
          <a:p>
            <a:pPr lvl="0" algn="r" defTabSz="914400" eaLnBrk="0" fontAlgn="base" hangingPunct="0">
              <a:spcBef>
                <a:spcPct val="0"/>
              </a:spcBef>
              <a:spcAft>
                <a:spcPct val="0"/>
              </a:spcAft>
              <a:defRPr/>
            </a:pPr>
            <a:r>
              <a:rPr lang="es-MX" sz="1900" b="1" kern="0">
                <a:solidFill>
                  <a:srgbClr val="44546A"/>
                </a:solidFill>
                <a:latin typeface="Verdana" panose="020B0604030504040204" pitchFamily="34" charset="0"/>
                <a:ea typeface="Verdana" panose="020B0604030504040204" pitchFamily="34" charset="0"/>
                <a:cs typeface="Verdana" panose="020B0604030504040204" pitchFamily="34" charset="0"/>
              </a:rPr>
              <a:t>Generalidades. Regímenes y modalidades de aseguramiento del Instituto Mexicano del Seguro Social</a:t>
            </a: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4" name="Imagen 3">
            <a:extLst>
              <a:ext uri="{FF2B5EF4-FFF2-40B4-BE49-F238E27FC236}">
                <a16:creationId xmlns:a16="http://schemas.microsoft.com/office/drawing/2014/main" id="{7CA46026-088C-4B48-960A-58EDCB307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8783" y="3790489"/>
            <a:ext cx="3792717" cy="2662109"/>
          </a:xfrm>
          <a:prstGeom prst="rect">
            <a:avLst/>
          </a:prstGeom>
        </p:spPr>
      </p:pic>
    </p:spTree>
    <p:extLst>
      <p:ext uri="{BB962C8B-B14F-4D97-AF65-F5344CB8AC3E}">
        <p14:creationId xmlns:p14="http://schemas.microsoft.com/office/powerpoint/2010/main" val="4095854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txBox="1">
            <a:spLocks noChangeArrowheads="1"/>
          </p:cNvSpPr>
          <p:nvPr/>
        </p:nvSpPr>
        <p:spPr>
          <a:xfrm>
            <a:off x="263237" y="935322"/>
            <a:ext cx="8485260" cy="436563"/>
          </a:xfrm>
          <a:prstGeom prst="rect">
            <a:avLst/>
          </a:prstGeom>
          <a:noFill/>
        </p:spPr>
        <p:txBody>
          <a:bodyPr/>
          <a:lstStyle/>
          <a:p>
            <a:pPr lvl="0" algn="r" defTabSz="914400" eaLnBrk="0" fontAlgn="base" hangingPunct="0">
              <a:spcBef>
                <a:spcPct val="0"/>
              </a:spcBef>
              <a:spcAft>
                <a:spcPct val="0"/>
              </a:spcAft>
              <a:defRPr/>
            </a:pPr>
            <a:r>
              <a:rPr lang="es-MX" sz="1900" b="1" kern="0">
                <a:solidFill>
                  <a:srgbClr val="44546A"/>
                </a:solidFill>
                <a:latin typeface="Verdana" panose="020B0604030504040204" pitchFamily="34" charset="0"/>
                <a:ea typeface="Verdana" panose="020B0604030504040204" pitchFamily="34" charset="0"/>
                <a:cs typeface="Verdana" panose="020B0604030504040204" pitchFamily="34" charset="0"/>
              </a:rPr>
              <a:t>Generalidades. Regímenes y modalidades de aseguramiento del Instituto Mexicano del Seguro Social</a:t>
            </a: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0" name="TextBox 9"/>
          <p:cNvSpPr txBox="1"/>
          <p:nvPr/>
        </p:nvSpPr>
        <p:spPr>
          <a:xfrm>
            <a:off x="252894" y="1610434"/>
            <a:ext cx="8641724" cy="867289"/>
          </a:xfrm>
          <a:prstGeom prst="rect">
            <a:avLst/>
          </a:prstGeom>
          <a:noFill/>
        </p:spPr>
        <p:txBody>
          <a:bodyPr wrap="square" rtlCol="0">
            <a:spAutoFit/>
          </a:bodyPr>
          <a:lstStyle/>
          <a:p>
            <a:pPr algn="just">
              <a:lnSpc>
                <a:spcPct val="150000"/>
              </a:lnSpc>
              <a:spcBef>
                <a:spcPts val="600"/>
              </a:spcBef>
              <a:spcAft>
                <a:spcPts val="600"/>
              </a:spcAft>
            </a:pPr>
            <a:r>
              <a:rPr lang="es-MX" b="1">
                <a:latin typeface="Verdana" panose="020B0604030504040204" pitchFamily="34" charset="0"/>
                <a:ea typeface="Verdana" panose="020B0604030504040204" pitchFamily="34" charset="0"/>
              </a:rPr>
              <a:t>Laboratorio</a:t>
            </a:r>
            <a:r>
              <a:rPr lang="es-MX">
                <a:latin typeface="Verdana" panose="020B0604030504040204" pitchFamily="34" charset="0"/>
                <a:ea typeface="Verdana" panose="020B0604030504040204" pitchFamily="34" charset="0"/>
              </a:rPr>
              <a:t>. Obtener las aportaciones que usted pagará para el año 2025 por concepto de seguridad social tanto en dinero como en tasa.</a:t>
            </a:r>
          </a:p>
        </p:txBody>
      </p:sp>
    </p:spTree>
    <p:extLst>
      <p:ext uri="{BB962C8B-B14F-4D97-AF65-F5344CB8AC3E}">
        <p14:creationId xmlns:p14="http://schemas.microsoft.com/office/powerpoint/2010/main" val="644868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474BF2-3053-FAAF-A0C1-A4305C4E42A1}"/>
              </a:ext>
            </a:extLst>
          </p:cNvPr>
          <p:cNvPicPr>
            <a:picLocks noChangeAspect="1"/>
          </p:cNvPicPr>
          <p:nvPr/>
        </p:nvPicPr>
        <p:blipFill>
          <a:blip r:embed="rId2"/>
          <a:stretch>
            <a:fillRect/>
          </a:stretch>
        </p:blipFill>
        <p:spPr>
          <a:xfrm>
            <a:off x="1335326" y="3033536"/>
            <a:ext cx="6492803" cy="2522439"/>
          </a:xfrm>
          <a:prstGeom prst="rect">
            <a:avLst/>
          </a:prstGeom>
        </p:spPr>
      </p:pic>
      <p:sp>
        <p:nvSpPr>
          <p:cNvPr id="13"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66542"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lvl="0" indent="0" defTabSz="914400" eaLnBrk="1" hangingPunct="1">
              <a:lnSpc>
                <a:spcPct val="140000"/>
              </a:lnSpc>
              <a:buClr>
                <a:srgbClr val="1E3960"/>
              </a:buClr>
              <a:buNone/>
              <a:defRPr/>
            </a:pPr>
            <a:r>
              <a:rPr lang="es-MX" sz="1800" kern="0">
                <a:solidFill>
                  <a:srgbClr val="000000"/>
                </a:solidFill>
                <a:latin typeface="Verdana"/>
              </a:rPr>
              <a:t>En función al esquema mixto de cuotas fijas, proporcionales y excedentes, es posible calcular una tasa promedio de contribución al IMSS, como porcentaje del SBC. Esta es la </a:t>
            </a:r>
            <a:r>
              <a:rPr lang="es-MX" sz="1800" b="1" kern="0">
                <a:solidFill>
                  <a:srgbClr val="000000"/>
                </a:solidFill>
                <a:latin typeface="Verdana"/>
              </a:rPr>
              <a:t>tasa efectiva </a:t>
            </a:r>
            <a:r>
              <a:rPr lang="es-MX" sz="1800" kern="0">
                <a:solidFill>
                  <a:srgbClr val="000000"/>
                </a:solidFill>
                <a:latin typeface="Verdana"/>
              </a:rPr>
              <a:t>que se reporta en el cuadro A.4.</a:t>
            </a:r>
          </a:p>
        </p:txBody>
      </p:sp>
      <p:sp>
        <p:nvSpPr>
          <p:cNvPr id="5" name="Rectangle 2"/>
          <p:cNvSpPr txBox="1">
            <a:spLocks noChangeArrowheads="1"/>
          </p:cNvSpPr>
          <p:nvPr/>
        </p:nvSpPr>
        <p:spPr>
          <a:xfrm>
            <a:off x="263237" y="935322"/>
            <a:ext cx="8485260" cy="436563"/>
          </a:xfrm>
          <a:prstGeom prst="rect">
            <a:avLst/>
          </a:prstGeom>
          <a:noFill/>
        </p:spPr>
        <p:txBody>
          <a:bodyPr/>
          <a:lstStyle/>
          <a:p>
            <a:pPr lvl="0" algn="r" defTabSz="914400" eaLnBrk="0" fontAlgn="base" hangingPunct="0">
              <a:spcBef>
                <a:spcPct val="0"/>
              </a:spcBef>
              <a:spcAft>
                <a:spcPct val="0"/>
              </a:spcAft>
              <a:defRPr/>
            </a:pPr>
            <a:r>
              <a:rPr lang="es-MX" sz="1900" b="1" kern="0">
                <a:solidFill>
                  <a:srgbClr val="44546A"/>
                </a:solidFill>
                <a:latin typeface="Verdana" panose="020B0604030504040204" pitchFamily="34" charset="0"/>
                <a:ea typeface="Verdana" panose="020B0604030504040204" pitchFamily="34" charset="0"/>
                <a:cs typeface="Verdana" panose="020B0604030504040204" pitchFamily="34" charset="0"/>
              </a:rPr>
              <a:t>Generalidades. Regímenes y modalidades de aseguramiento del Instituto Mexicano del Seguro Social</a:t>
            </a: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0" name="TextBox 9">
            <a:extLst>
              <a:ext uri="{FF2B5EF4-FFF2-40B4-BE49-F238E27FC236}">
                <a16:creationId xmlns:a16="http://schemas.microsoft.com/office/drawing/2014/main" id="{AEACFBA2-9116-A204-CC93-1BD4CA457BAD}"/>
              </a:ext>
            </a:extLst>
          </p:cNvPr>
          <p:cNvSpPr txBox="1"/>
          <p:nvPr/>
        </p:nvSpPr>
        <p:spPr>
          <a:xfrm>
            <a:off x="243189" y="5519948"/>
            <a:ext cx="8686561" cy="1346522"/>
          </a:xfrm>
          <a:prstGeom prst="rect">
            <a:avLst/>
          </a:prstGeom>
          <a:noFill/>
        </p:spPr>
        <p:txBody>
          <a:bodyPr wrap="square">
            <a:spAutoFit/>
          </a:bodyPr>
          <a:lstStyle/>
          <a:p>
            <a:pPr algn="just">
              <a:spcBef>
                <a:spcPts val="600"/>
              </a:spcBef>
            </a:pPr>
            <a:r>
              <a:rPr lang="es-MX" sz="950"/>
              <a:t>1/ Cálculos con base en la distribución de las personas trabajadoras aseguradas y masa salarial, al 31 de diciembre de 2024. Otras metodologías podrían generar valores diferentes.</a:t>
            </a:r>
          </a:p>
          <a:p>
            <a:pPr algn="just">
              <a:spcBef>
                <a:spcPts val="600"/>
              </a:spcBef>
            </a:pPr>
            <a:r>
              <a:rPr lang="es-MX" sz="950"/>
              <a:t>2/ La vigencia de la prima promedio ponderada corresponde al periodo de marzo de 2024 a febrero de 2025.</a:t>
            </a:r>
          </a:p>
          <a:p>
            <a:pPr algn="just">
              <a:spcBef>
                <a:spcPts val="600"/>
              </a:spcBef>
            </a:pPr>
            <a:r>
              <a:rPr lang="es-MX" sz="950"/>
              <a:t>3/ Se incluye el Seguro de Retiro, Cesantía en Edad Avanzada y Vejez por ser parte del Régimen Obligatorio, aunque no es administrado por el IMSS. Para diciembre de 2024, el importe promedio de las cuotas sociales por rangos de UMA es de 9.34 pesos, lo que equivale a 8.60% de la UMA, con base en los nuevos rangos convenidos en la reforma del 16 de diciembre de 2020.</a:t>
            </a:r>
          </a:p>
          <a:p>
            <a:pPr algn="just">
              <a:spcBef>
                <a:spcPts val="600"/>
              </a:spcBef>
            </a:pPr>
            <a:r>
              <a:rPr lang="es-MX" sz="950"/>
              <a:t>Fuente: Información Básica Anual de Riesgos de Trabajo, Dirección de Incorporación y Recaudación, IMSS</a:t>
            </a:r>
          </a:p>
        </p:txBody>
      </p:sp>
    </p:spTree>
    <p:extLst>
      <p:ext uri="{BB962C8B-B14F-4D97-AF65-F5344CB8AC3E}">
        <p14:creationId xmlns:p14="http://schemas.microsoft.com/office/powerpoint/2010/main" val="2461359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3E66FA83-3509-4A4A-9FA4-607106539280}"/>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29319" y="5092970"/>
            <a:ext cx="1584000" cy="1224000"/>
          </a:xfrm>
          <a:prstGeom prst="rect">
            <a:avLst/>
          </a:prstGeom>
          <a:noFill/>
          <a:ln>
            <a:solidFill>
              <a:schemeClr val="tx1"/>
            </a:solidFill>
          </a:ln>
        </p:spPr>
        <p:txBody>
          <a:bodyPr wrap="square" rtlCol="0">
            <a:spAutoFit/>
          </a:bodyPr>
          <a:lstStyle/>
          <a:p>
            <a:pPr algn="just"/>
            <a:r>
              <a:rPr lang="es-MX" sz="1400" b="1">
                <a:latin typeface="Verdana" panose="020B0604030504040204" pitchFamily="34" charset="0"/>
                <a:ea typeface="Verdana" panose="020B0604030504040204" pitchFamily="34" charset="0"/>
              </a:rPr>
              <a:t>En esta materia, nos enfocaremos en estos seguros.</a:t>
            </a:r>
          </a:p>
        </p:txBody>
      </p:sp>
      <p:sp>
        <p:nvSpPr>
          <p:cNvPr id="9"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6" name="Imagen 5">
            <a:extLst>
              <a:ext uri="{FF2B5EF4-FFF2-40B4-BE49-F238E27FC236}">
                <a16:creationId xmlns:a16="http://schemas.microsoft.com/office/drawing/2014/main" id="{E9638C03-1DE0-4C4F-9F42-6A7F4D7DE2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4263" y="1475939"/>
            <a:ext cx="7144719" cy="4895623"/>
          </a:xfrm>
          <a:prstGeom prst="rect">
            <a:avLst/>
          </a:prstGeom>
        </p:spPr>
      </p:pic>
    </p:spTree>
    <p:extLst>
      <p:ext uri="{BB962C8B-B14F-4D97-AF65-F5344CB8AC3E}">
        <p14:creationId xmlns:p14="http://schemas.microsoft.com/office/powerpoint/2010/main" val="303129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3E66FA83-3509-4A4A-9FA4-607106539280}"/>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 name="CuadroTexto 1">
            <a:extLst>
              <a:ext uri="{FF2B5EF4-FFF2-40B4-BE49-F238E27FC236}">
                <a16:creationId xmlns:a16="http://schemas.microsoft.com/office/drawing/2014/main" id="{48E7DF31-7001-C547-B2DE-7A6C3D875B4E}"/>
              </a:ext>
            </a:extLst>
          </p:cNvPr>
          <p:cNvSpPr txBox="1"/>
          <p:nvPr/>
        </p:nvSpPr>
        <p:spPr>
          <a:xfrm>
            <a:off x="259308" y="6130884"/>
            <a:ext cx="8640000" cy="461665"/>
          </a:xfrm>
          <a:prstGeom prst="rect">
            <a:avLst/>
          </a:prstGeom>
          <a:noFill/>
        </p:spPr>
        <p:txBody>
          <a:bodyPr wrap="square" rtlCol="0">
            <a:spAutoFit/>
          </a:bodyPr>
          <a:lstStyle/>
          <a:p>
            <a:pPr algn="just"/>
            <a:r>
              <a:rPr lang="es-MX" sz="1200" b="1">
                <a:latin typeface="Verdana" panose="020B0604030504040204" pitchFamily="34" charset="0"/>
                <a:ea typeface="Verdana" panose="020B0604030504040204" pitchFamily="34" charset="0"/>
              </a:rPr>
              <a:t>Nota: </a:t>
            </a:r>
            <a:r>
              <a:rPr lang="es-MX" sz="1200">
                <a:latin typeface="Verdana" panose="020B0604030504040204" pitchFamily="34" charset="0"/>
                <a:ea typeface="Verdana" panose="020B0604030504040204" pitchFamily="34" charset="0"/>
              </a:rPr>
              <a:t>En el presente esquema y el de la siguiente diapositiva se considera la LSS de 1973 y la LSS de 1997 cuando no estaba reformada </a:t>
            </a:r>
          </a:p>
        </p:txBody>
      </p:sp>
      <p:grpSp>
        <p:nvGrpSpPr>
          <p:cNvPr id="7" name="Group 6">
            <a:extLst>
              <a:ext uri="{FF2B5EF4-FFF2-40B4-BE49-F238E27FC236}">
                <a16:creationId xmlns:a16="http://schemas.microsoft.com/office/drawing/2014/main" id="{80382677-8A50-4B6F-8A36-CF0EB66FD15C}"/>
              </a:ext>
            </a:extLst>
          </p:cNvPr>
          <p:cNvGrpSpPr/>
          <p:nvPr/>
        </p:nvGrpSpPr>
        <p:grpSpPr>
          <a:xfrm>
            <a:off x="1221992" y="1192677"/>
            <a:ext cx="6703217" cy="4838180"/>
            <a:chOff x="1221992" y="1192677"/>
            <a:chExt cx="6703217" cy="4838180"/>
          </a:xfrm>
        </p:grpSpPr>
        <p:grpSp>
          <p:nvGrpSpPr>
            <p:cNvPr id="5" name="Group 4">
              <a:extLst>
                <a:ext uri="{FF2B5EF4-FFF2-40B4-BE49-F238E27FC236}">
                  <a16:creationId xmlns:a16="http://schemas.microsoft.com/office/drawing/2014/main" id="{AD36EB64-3826-419C-B727-D9E5B2418B33}"/>
                </a:ext>
              </a:extLst>
            </p:cNvPr>
            <p:cNvGrpSpPr/>
            <p:nvPr/>
          </p:nvGrpSpPr>
          <p:grpSpPr>
            <a:xfrm>
              <a:off x="1221992" y="1192677"/>
              <a:ext cx="6703217" cy="4838180"/>
              <a:chOff x="1221992" y="1192677"/>
              <a:chExt cx="6703217" cy="483818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l="783"/>
              <a:stretch/>
            </p:blipFill>
            <p:spPr>
              <a:xfrm>
                <a:off x="1221992" y="1192677"/>
                <a:ext cx="6703217" cy="4838180"/>
              </a:xfrm>
              <a:prstGeom prst="rect">
                <a:avLst/>
              </a:prstGeom>
            </p:spPr>
          </p:pic>
          <p:sp>
            <p:nvSpPr>
              <p:cNvPr id="4" name="TextBox 3">
                <a:extLst>
                  <a:ext uri="{FF2B5EF4-FFF2-40B4-BE49-F238E27FC236}">
                    <a16:creationId xmlns:a16="http://schemas.microsoft.com/office/drawing/2014/main" id="{201ABFB0-621C-42F2-8DBA-F01B43EB816C}"/>
                  </a:ext>
                </a:extLst>
              </p:cNvPr>
              <p:cNvSpPr txBox="1"/>
              <p:nvPr/>
            </p:nvSpPr>
            <p:spPr>
              <a:xfrm>
                <a:off x="4668982" y="4835237"/>
                <a:ext cx="1745671" cy="246221"/>
              </a:xfrm>
              <a:prstGeom prst="rect">
                <a:avLst/>
              </a:prstGeom>
              <a:solidFill>
                <a:schemeClr val="accent1">
                  <a:lumMod val="40000"/>
                  <a:lumOff val="60000"/>
                </a:schemeClr>
              </a:solidFill>
            </p:spPr>
            <p:txBody>
              <a:bodyPr wrap="square" rtlCol="0">
                <a:spAutoFit/>
              </a:bodyPr>
              <a:lstStyle/>
              <a:p>
                <a:r>
                  <a:rPr lang="es-MX" sz="1000" b="1">
                    <a:solidFill>
                      <a:schemeClr val="accent1">
                        <a:lumMod val="50000"/>
                      </a:schemeClr>
                    </a:solidFill>
                    <a:latin typeface="Times New Roman" panose="02020603050405020304" pitchFamily="18" charset="0"/>
                    <a:cs typeface="Times New Roman" panose="02020603050405020304" pitchFamily="18" charset="0"/>
                  </a:rPr>
                  <a:t>1,000 semanas de cotización</a:t>
                </a:r>
              </a:p>
            </p:txBody>
          </p:sp>
        </p:grpSp>
        <p:sp>
          <p:nvSpPr>
            <p:cNvPr id="9" name="TextBox 8">
              <a:extLst>
                <a:ext uri="{FF2B5EF4-FFF2-40B4-BE49-F238E27FC236}">
                  <a16:creationId xmlns:a16="http://schemas.microsoft.com/office/drawing/2014/main" id="{BDBA7AAA-E61D-4F50-ABFA-5B896299AA16}"/>
                </a:ext>
              </a:extLst>
            </p:cNvPr>
            <p:cNvSpPr txBox="1"/>
            <p:nvPr/>
          </p:nvSpPr>
          <p:spPr>
            <a:xfrm>
              <a:off x="5777342" y="3070182"/>
              <a:ext cx="720438" cy="400110"/>
            </a:xfrm>
            <a:prstGeom prst="rect">
              <a:avLst/>
            </a:prstGeom>
            <a:solidFill>
              <a:schemeClr val="accent1">
                <a:lumMod val="40000"/>
                <a:lumOff val="60000"/>
              </a:schemeClr>
            </a:solidFill>
          </p:spPr>
          <p:txBody>
            <a:bodyPr wrap="square" rtlCol="0">
              <a:spAutoFit/>
            </a:bodyPr>
            <a:lstStyle/>
            <a:p>
              <a:pPr algn="ctr"/>
              <a:r>
                <a:rPr lang="es-MX" sz="1000" b="1">
                  <a:solidFill>
                    <a:schemeClr val="accent1">
                      <a:lumMod val="50000"/>
                    </a:schemeClr>
                  </a:solidFill>
                  <a:latin typeface="Times New Roman" panose="02020603050405020304" pitchFamily="18" charset="0"/>
                  <a:cs typeface="Times New Roman" panose="02020603050405020304" pitchFamily="18" charset="0"/>
                </a:rPr>
                <a:t>% del salario</a:t>
              </a:r>
            </a:p>
          </p:txBody>
        </p:sp>
      </p:grpSp>
    </p:spTree>
    <p:extLst>
      <p:ext uri="{BB962C8B-B14F-4D97-AF65-F5344CB8AC3E}">
        <p14:creationId xmlns:p14="http://schemas.microsoft.com/office/powerpoint/2010/main" val="29118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3E66FA83-3509-4A4A-9FA4-607106539280}"/>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68774" y="1111731"/>
            <a:ext cx="7620001" cy="5330640"/>
          </a:xfrm>
          <a:prstGeom prst="rect">
            <a:avLst/>
          </a:prstGeom>
        </p:spPr>
      </p:pic>
      <p:sp>
        <p:nvSpPr>
          <p:cNvPr id="6"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43943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3E66FA83-3509-4A4A-9FA4-607106539280}"/>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2"/>
          <p:cNvSpPr txBox="1">
            <a:spLocks noChangeArrowheads="1"/>
          </p:cNvSpPr>
          <p:nvPr/>
        </p:nvSpPr>
        <p:spPr>
          <a:xfrm>
            <a:off x="418456" y="1601555"/>
            <a:ext cx="8327404" cy="1455544"/>
          </a:xfrm>
          <a:prstGeom prst="rect">
            <a:avLst/>
          </a:prstGeom>
          <a:noFill/>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s-MX" sz="24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CAPITULO VI de la LSS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s-MX" sz="24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DEL SEGURO DE RETIRO, CESANTIA EN EDAD AVANZADA Y VEJEZ</a:t>
            </a:r>
            <a:endParaRPr kumimoji="0" lang="en-US" sz="2400" b="1" i="0" u="none" strike="noStrike" kern="0" cap="none" spc="0" normalizeH="0" baseline="3000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6"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60792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a:extLst>
              <a:ext uri="{FF2B5EF4-FFF2-40B4-BE49-F238E27FC236}">
                <a16:creationId xmlns:a16="http://schemas.microsoft.com/office/drawing/2014/main" id="{F6A8E41B-3FCD-4813-B6B9-630BF74E83E1}"/>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ángulo 4">
            <a:extLst>
              <a:ext uri="{FF2B5EF4-FFF2-40B4-BE49-F238E27FC236}">
                <a16:creationId xmlns:a16="http://schemas.microsoft.com/office/drawing/2014/main" id="{5BBA86B9-43B5-4B9E-B251-4908E682400F}"/>
              </a:ext>
            </a:extLst>
          </p:cNvPr>
          <p:cNvSpPr/>
          <p:nvPr/>
        </p:nvSpPr>
        <p:spPr>
          <a:xfrm>
            <a:off x="256315" y="281921"/>
            <a:ext cx="8640000" cy="461665"/>
          </a:xfrm>
          <a:prstGeom prst="rect">
            <a:avLst/>
          </a:prstGeom>
        </p:spPr>
        <p:txBody>
          <a:bodyPr wrap="square">
            <a:spAutoFit/>
          </a:bodyPr>
          <a:lstStyle/>
          <a:p>
            <a:r>
              <a:rPr lang="es-MX" sz="2400" b="1" i="1">
                <a:solidFill>
                  <a:srgbClr val="1E3960"/>
                </a:solidFill>
              </a:rPr>
              <a:t>Syllabus</a:t>
            </a:r>
          </a:p>
        </p:txBody>
      </p:sp>
      <p:sp>
        <p:nvSpPr>
          <p:cNvPr id="7"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976191"/>
            <a:ext cx="8640000" cy="565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85000" lnSpcReduction="20000"/>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265113" lvl="0" indent="-265113" defTabSz="914400" eaLnBrk="1" hangingPunct="1">
              <a:lnSpc>
                <a:spcPct val="160000"/>
              </a:lnSpc>
              <a:buClrTx/>
              <a:buFont typeface="Wingdings" panose="05000000000000000000" pitchFamily="2" charset="2"/>
              <a:buChar char="q"/>
              <a:defRPr/>
            </a:pPr>
            <a:r>
              <a:rPr lang="es-MX" sz="1400" kern="0">
                <a:solidFill>
                  <a:schemeClr val="bg1">
                    <a:lumMod val="85000"/>
                  </a:schemeClr>
                </a:solidFill>
                <a:latin typeface="Verdana"/>
              </a:rPr>
              <a:t>Esquemas de planes de pensiones</a:t>
            </a:r>
          </a:p>
          <a:p>
            <a:pPr marL="265113" lvl="0" indent="-265113" defTabSz="914400" eaLnBrk="1" hangingPunct="1">
              <a:lnSpc>
                <a:spcPct val="160000"/>
              </a:lnSpc>
              <a:buClrTx/>
              <a:buFont typeface="Wingdings" panose="05000000000000000000" pitchFamily="2" charset="2"/>
              <a:buChar char="q"/>
              <a:defRPr/>
            </a:pPr>
            <a:r>
              <a:rPr lang="es-MX" sz="1400" kern="0">
                <a:latin typeface="Verdana"/>
              </a:rPr>
              <a:t>La Ley del Seguro Social y diversos aspectos de la vejez en México</a:t>
            </a:r>
          </a:p>
          <a:p>
            <a:pPr marL="685800" lvl="1" defTabSz="914400" eaLnBrk="1" hangingPunct="1">
              <a:lnSpc>
                <a:spcPct val="160000"/>
              </a:lnSpc>
              <a:buClrTx/>
              <a:buFont typeface="Courier New" panose="02070309020205020404" pitchFamily="49" charset="0"/>
              <a:buChar char="o"/>
              <a:defRPr/>
            </a:pPr>
            <a:r>
              <a:rPr lang="es-MX" kern="0">
                <a:latin typeface="Verdana"/>
              </a:rPr>
              <a:t>Ley del Seguro Social (con reformas vigentes a partir del 01 de enero de 2021)</a:t>
            </a:r>
          </a:p>
          <a:p>
            <a:pPr marL="685800" lvl="1" defTabSz="914400" eaLnBrk="1" hangingPunct="1">
              <a:lnSpc>
                <a:spcPct val="160000"/>
              </a:lnSpc>
              <a:buClrTx/>
              <a:buFont typeface="Courier New" panose="02070309020205020404" pitchFamily="49" charset="0"/>
              <a:buChar char="o"/>
              <a:defRPr/>
            </a:pPr>
            <a:r>
              <a:rPr lang="es-MX" kern="0">
                <a:solidFill>
                  <a:schemeClr val="bg1">
                    <a:lumMod val="85000"/>
                  </a:schemeClr>
                </a:solidFill>
                <a:latin typeface="Verdana"/>
              </a:rPr>
              <a:t>Aspectos de la vejez en México</a:t>
            </a:r>
          </a:p>
          <a:p>
            <a:pPr marL="685800" lvl="1" defTabSz="914400" eaLnBrk="1" hangingPunct="1">
              <a:lnSpc>
                <a:spcPct val="160000"/>
              </a:lnSpc>
              <a:buClrTx/>
              <a:buFont typeface="Courier New" panose="02070309020205020404" pitchFamily="49" charset="0"/>
              <a:buChar char="o"/>
              <a:defRPr/>
            </a:pPr>
            <a:r>
              <a:rPr lang="es-MX" kern="0">
                <a:solidFill>
                  <a:schemeClr val="bg1">
                    <a:lumMod val="85000"/>
                  </a:schemeClr>
                </a:solidFill>
                <a:latin typeface="Verdana"/>
              </a:rPr>
              <a:t>Ley del Seguro Social de 1973</a:t>
            </a:r>
          </a:p>
          <a:p>
            <a:pPr marL="265113" lvl="0" indent="-265113" defTabSz="914400" eaLnBrk="1" hangingPunct="1">
              <a:lnSpc>
                <a:spcPct val="160000"/>
              </a:lnSpc>
              <a:buClr>
                <a:schemeClr val="bg1">
                  <a:lumMod val="85000"/>
                </a:schemeClr>
              </a:buClr>
              <a:buFont typeface="Wingdings" panose="05000000000000000000" pitchFamily="2" charset="2"/>
              <a:buChar char="q"/>
              <a:defRPr/>
            </a:pPr>
            <a:r>
              <a:rPr lang="es-ES" sz="1400" kern="0">
                <a:solidFill>
                  <a:schemeClr val="bg1">
                    <a:lumMod val="85000"/>
                  </a:schemeClr>
                </a:solidFill>
                <a:latin typeface="Verdana"/>
              </a:rPr>
              <a:t>Ejemplo de la Nota Técnica para la determinación del Monto Constitutivo para las Pensiones Derivadas de la Seguridad Social:</a:t>
            </a:r>
          </a:p>
          <a:p>
            <a:pPr marL="685800" lvl="1" defTabSz="914400" eaLnBrk="1" hangingPunct="1">
              <a:lnSpc>
                <a:spcPct val="160000"/>
              </a:lnSpc>
              <a:buClr>
                <a:schemeClr val="bg1">
                  <a:lumMod val="85000"/>
                </a:schemeClr>
              </a:buClr>
              <a:buFont typeface="Courier New" panose="02070309020205020404" pitchFamily="49" charset="0"/>
              <a:buChar char="o"/>
              <a:defRPr/>
            </a:pPr>
            <a:r>
              <a:rPr lang="es-ES" kern="0">
                <a:solidFill>
                  <a:schemeClr val="bg1">
                    <a:lumMod val="85000"/>
                  </a:schemeClr>
                </a:solidFill>
                <a:latin typeface="Verdana"/>
              </a:rPr>
              <a:t>Seguro de Invalidez</a:t>
            </a:r>
          </a:p>
          <a:p>
            <a:pPr marL="685800" lvl="1" defTabSz="914400" eaLnBrk="1" hangingPunct="1">
              <a:lnSpc>
                <a:spcPct val="160000"/>
              </a:lnSpc>
              <a:buClr>
                <a:schemeClr val="bg1">
                  <a:lumMod val="85000"/>
                </a:schemeClr>
              </a:buClr>
              <a:buFont typeface="Courier New" panose="02070309020205020404" pitchFamily="49" charset="0"/>
              <a:buChar char="o"/>
              <a:defRPr/>
            </a:pPr>
            <a:r>
              <a:rPr lang="es-ES" kern="0">
                <a:solidFill>
                  <a:schemeClr val="bg1">
                    <a:lumMod val="85000"/>
                  </a:schemeClr>
                </a:solidFill>
                <a:latin typeface="Verdana"/>
              </a:rPr>
              <a:t> Caso del Seguro de Retiro.</a:t>
            </a:r>
            <a:endParaRPr lang="es-MX" kern="0">
              <a:solidFill>
                <a:schemeClr val="bg1">
                  <a:lumMod val="85000"/>
                </a:schemeClr>
              </a:solidFill>
              <a:latin typeface="Verdana"/>
            </a:endParaRPr>
          </a:p>
          <a:p>
            <a:pPr marL="265113" indent="-265113" defTabSz="914400" eaLnBrk="1" hangingPunct="1">
              <a:lnSpc>
                <a:spcPct val="160000"/>
              </a:lnSpc>
              <a:buClr>
                <a:schemeClr val="bg1">
                  <a:lumMod val="85000"/>
                </a:schemeClr>
              </a:buClr>
              <a:buFont typeface="Wingdings" panose="05000000000000000000" pitchFamily="2" charset="2"/>
              <a:buChar char="q"/>
              <a:defRPr/>
            </a:pPr>
            <a:r>
              <a:rPr lang="es-MX" sz="1400" kern="0">
                <a:solidFill>
                  <a:schemeClr val="bg1">
                    <a:lumMod val="85000"/>
                  </a:schemeClr>
                </a:solidFill>
                <a:latin typeface="Verdana"/>
              </a:rPr>
              <a:t>Planes privados de pensiones</a:t>
            </a:r>
          </a:p>
          <a:p>
            <a:pPr marL="685800" lvl="1" defTabSz="914400" eaLnBrk="1" hangingPunct="1">
              <a:lnSpc>
                <a:spcPct val="160000"/>
              </a:lnSpc>
              <a:buClr>
                <a:schemeClr val="bg1">
                  <a:lumMod val="85000"/>
                </a:schemeClr>
              </a:buClr>
              <a:buFont typeface="Courier New" panose="02070309020205020404" pitchFamily="49" charset="0"/>
              <a:buChar char="o"/>
              <a:defRPr/>
            </a:pPr>
            <a:r>
              <a:rPr lang="es-MX" kern="0">
                <a:solidFill>
                  <a:schemeClr val="bg1">
                    <a:lumMod val="85000"/>
                  </a:schemeClr>
                </a:solidFill>
                <a:latin typeface="Verdana"/>
              </a:rPr>
              <a:t>Diseño del plan de pensiones</a:t>
            </a:r>
          </a:p>
          <a:p>
            <a:pPr marL="685800" lvl="1" defTabSz="914400" eaLnBrk="1" hangingPunct="1">
              <a:lnSpc>
                <a:spcPct val="160000"/>
              </a:lnSpc>
              <a:buClr>
                <a:schemeClr val="bg1">
                  <a:lumMod val="85000"/>
                </a:schemeClr>
              </a:buClr>
              <a:buFont typeface="Courier New" panose="02070309020205020404" pitchFamily="49" charset="0"/>
              <a:buChar char="o"/>
              <a:defRPr/>
            </a:pPr>
            <a:r>
              <a:rPr lang="es-MX" kern="0">
                <a:solidFill>
                  <a:schemeClr val="bg1">
                    <a:lumMod val="85000"/>
                  </a:schemeClr>
                </a:solidFill>
                <a:latin typeface="Verdana"/>
              </a:rPr>
              <a:t>Generalidades sobre la valuación actuarial del plan</a:t>
            </a:r>
          </a:p>
          <a:p>
            <a:pPr marL="685800" lvl="1" defTabSz="914400" eaLnBrk="1" hangingPunct="1">
              <a:lnSpc>
                <a:spcPct val="160000"/>
              </a:lnSpc>
              <a:buClr>
                <a:schemeClr val="bg1">
                  <a:lumMod val="85000"/>
                </a:schemeClr>
              </a:buClr>
              <a:buFont typeface="Courier New" panose="02070309020205020404" pitchFamily="49" charset="0"/>
              <a:buChar char="o"/>
              <a:defRPr/>
            </a:pPr>
            <a:r>
              <a:rPr lang="es-MX" kern="0">
                <a:solidFill>
                  <a:schemeClr val="bg1">
                    <a:lumMod val="85000"/>
                  </a:schemeClr>
                </a:solidFill>
                <a:latin typeface="Verdana"/>
              </a:rPr>
              <a:t>Selección de hipótesis actuariales</a:t>
            </a:r>
          </a:p>
          <a:p>
            <a:pPr marL="685800" lvl="1" defTabSz="914400" eaLnBrk="1" hangingPunct="1">
              <a:lnSpc>
                <a:spcPct val="160000"/>
              </a:lnSpc>
              <a:buClr>
                <a:schemeClr val="bg1">
                  <a:lumMod val="85000"/>
                </a:schemeClr>
              </a:buClr>
              <a:buFont typeface="Courier New" panose="02070309020205020404" pitchFamily="49" charset="0"/>
              <a:buChar char="o"/>
              <a:defRPr/>
            </a:pPr>
            <a:r>
              <a:rPr lang="es-MX" kern="0">
                <a:solidFill>
                  <a:schemeClr val="bg1">
                    <a:lumMod val="85000"/>
                  </a:schemeClr>
                </a:solidFill>
                <a:latin typeface="Verdana"/>
              </a:rPr>
              <a:t>Selección de métodos de costeo actuarial</a:t>
            </a:r>
          </a:p>
          <a:p>
            <a:pPr marL="265113" indent="-265113" defTabSz="914400" eaLnBrk="1" hangingPunct="1">
              <a:lnSpc>
                <a:spcPct val="160000"/>
              </a:lnSpc>
              <a:buClr>
                <a:schemeClr val="bg1">
                  <a:lumMod val="85000"/>
                </a:schemeClr>
              </a:buClr>
              <a:buFont typeface="Wingdings" panose="05000000000000000000" pitchFamily="2" charset="2"/>
              <a:buChar char="q"/>
              <a:defRPr/>
            </a:pPr>
            <a:r>
              <a:rPr lang="es-MX" sz="1400" kern="0">
                <a:solidFill>
                  <a:schemeClr val="bg1">
                    <a:lumMod val="85000"/>
                  </a:schemeClr>
                </a:solidFill>
                <a:latin typeface="Verdana"/>
              </a:rPr>
              <a:t>Aspectos contables y financieros (Boletín D 3) e implantación del plan de pensiones.</a:t>
            </a:r>
          </a:p>
        </p:txBody>
      </p:sp>
    </p:spTree>
    <p:extLst>
      <p:ext uri="{BB962C8B-B14F-4D97-AF65-F5344CB8AC3E}">
        <p14:creationId xmlns:p14="http://schemas.microsoft.com/office/powerpoint/2010/main" val="3468875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marR="0" lvl="0" indent="0" algn="just" defTabSz="914400" rtl="0" eaLnBrk="1" fontAlgn="base" latinLnBrk="0" hangingPunct="1">
              <a:lnSpc>
                <a:spcPct val="150000"/>
              </a:lnSpc>
              <a:spcBef>
                <a:spcPts val="600"/>
              </a:spcBef>
              <a:spcAft>
                <a:spcPts val="600"/>
              </a:spcAft>
              <a:buClr>
                <a:srgbClr val="1E3960"/>
              </a:buClr>
              <a:buSzTx/>
              <a:buFont typeface="Wingdings" pitchFamily="2" charset="2"/>
              <a:buNone/>
              <a:tabLst/>
              <a:defRPr/>
            </a:pPr>
            <a:r>
              <a:rPr kumimoji="0" lang="es-ES" sz="1800" b="1" i="0" u="none" strike="noStrike" kern="0" cap="none" spc="0" normalizeH="0" baseline="0" noProof="0">
                <a:ln>
                  <a:noFill/>
                </a:ln>
                <a:solidFill>
                  <a:srgbClr val="000000"/>
                </a:solidFill>
                <a:effectLst/>
                <a:uLnTx/>
                <a:uFillTx/>
                <a:latin typeface="Verdana"/>
                <a:ea typeface="+mn-ea"/>
                <a:cs typeface="+mn-cs"/>
              </a:rPr>
              <a:t>Artículo 152</a:t>
            </a:r>
            <a:r>
              <a:rPr kumimoji="0" lang="es-ES" sz="1800" b="0" i="0" u="none" strike="noStrike" kern="0" cap="none" spc="0" normalizeH="0" baseline="0" noProof="0">
                <a:ln>
                  <a:noFill/>
                </a:ln>
                <a:solidFill>
                  <a:srgbClr val="000000"/>
                </a:solidFill>
                <a:effectLst/>
                <a:uLnTx/>
                <a:uFillTx/>
                <a:latin typeface="Verdana"/>
                <a:ea typeface="+mn-ea"/>
                <a:cs typeface="+mn-cs"/>
              </a:rPr>
              <a:t>. Los riesgos protegidos por este capítulo son el retiro, la cesantía en edad avanzada y la vejez del asegurado, así como la muerte de los pensionados por este seguro, en los términos y con las modalidades previstas en esta Ley.</a:t>
            </a:r>
          </a:p>
        </p:txBody>
      </p: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Generalidades</a:t>
            </a:r>
            <a:endParaRPr kumimoji="0" lang="en-U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66502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marR="0" lvl="0" indent="0" algn="just" defTabSz="914400" rtl="0" eaLnBrk="1" fontAlgn="base" latinLnBrk="0" hangingPunct="1">
              <a:lnSpc>
                <a:spcPct val="150000"/>
              </a:lnSpc>
              <a:spcBef>
                <a:spcPts val="600"/>
              </a:spcBef>
              <a:spcAft>
                <a:spcPts val="600"/>
              </a:spcAft>
              <a:buClr>
                <a:srgbClr val="1E3960"/>
              </a:buClr>
              <a:buSzTx/>
              <a:buFont typeface="Wingdings" pitchFamily="2" charset="2"/>
              <a:buNone/>
              <a:tabLst/>
              <a:defRPr/>
            </a:pPr>
            <a:r>
              <a:rPr kumimoji="0" lang="es-ES" sz="1800" b="1" i="0" u="none" strike="noStrike" kern="0" cap="none" spc="0" normalizeH="0" baseline="0" noProof="0">
                <a:ln>
                  <a:noFill/>
                </a:ln>
                <a:solidFill>
                  <a:srgbClr val="000000"/>
                </a:solidFill>
                <a:effectLst/>
                <a:uLnTx/>
                <a:uFillTx/>
                <a:latin typeface="Verdana"/>
                <a:ea typeface="+mn-ea"/>
                <a:cs typeface="+mn-cs"/>
              </a:rPr>
              <a:t>Artículo 153</a:t>
            </a:r>
            <a:r>
              <a:rPr kumimoji="0" lang="es-ES" sz="1800" b="0" i="0" u="none" strike="noStrike" kern="0" cap="none" spc="0" normalizeH="0" baseline="0" noProof="0">
                <a:ln>
                  <a:noFill/>
                </a:ln>
                <a:solidFill>
                  <a:srgbClr val="000000"/>
                </a:solidFill>
                <a:effectLst/>
                <a:uLnTx/>
                <a:uFillTx/>
                <a:latin typeface="Verdana"/>
                <a:ea typeface="+mn-ea"/>
                <a:cs typeface="+mn-cs"/>
              </a:rPr>
              <a:t>. El otorgamiento de las prestaciones contenidas en este capítulo requiere del cumplimiento de </a:t>
            </a:r>
            <a:r>
              <a:rPr kumimoji="0" lang="es-ES" sz="1800" b="1" i="0" u="none" strike="noStrike" kern="0" cap="none" spc="0" normalizeH="0" baseline="0" noProof="0">
                <a:ln>
                  <a:noFill/>
                </a:ln>
                <a:solidFill>
                  <a:srgbClr val="000000"/>
                </a:solidFill>
                <a:effectLst/>
                <a:uLnTx/>
                <a:uFillTx/>
                <a:latin typeface="Verdana"/>
                <a:ea typeface="+mn-ea"/>
                <a:cs typeface="+mn-cs"/>
              </a:rPr>
              <a:t>períodos</a:t>
            </a:r>
            <a:r>
              <a:rPr kumimoji="0" lang="es-ES" sz="1800" b="0" i="0" u="none" strike="noStrike" kern="0" cap="none" spc="0" normalizeH="0" baseline="0" noProof="0">
                <a:ln>
                  <a:noFill/>
                </a:ln>
                <a:solidFill>
                  <a:srgbClr val="000000"/>
                </a:solidFill>
                <a:effectLst/>
                <a:uLnTx/>
                <a:uFillTx/>
                <a:latin typeface="Verdana"/>
                <a:ea typeface="+mn-ea"/>
                <a:cs typeface="+mn-cs"/>
              </a:rPr>
              <a:t> de espera medidos en </a:t>
            </a:r>
            <a:r>
              <a:rPr kumimoji="0" lang="es-ES" sz="1800" b="1" i="1" strike="noStrike" kern="0" cap="none" spc="0" normalizeH="0" baseline="0" noProof="0">
                <a:ln>
                  <a:noFill/>
                </a:ln>
                <a:solidFill>
                  <a:srgbClr val="000000"/>
                </a:solidFill>
                <a:effectLst/>
                <a:uLnTx/>
                <a:uFillTx/>
                <a:latin typeface="Verdana"/>
                <a:ea typeface="+mn-ea"/>
                <a:cs typeface="+mn-cs"/>
              </a:rPr>
              <a:t>semanas de cotización </a:t>
            </a:r>
            <a:r>
              <a:rPr kumimoji="0" lang="es-ES" sz="1800" b="0" i="0" u="none" strike="noStrike" kern="0" cap="none" spc="0" normalizeH="0" baseline="0" noProof="0">
                <a:ln>
                  <a:noFill/>
                </a:ln>
                <a:solidFill>
                  <a:srgbClr val="000000"/>
                </a:solidFill>
                <a:effectLst/>
                <a:uLnTx/>
                <a:uFillTx/>
                <a:latin typeface="Verdana"/>
                <a:ea typeface="+mn-ea"/>
                <a:cs typeface="+mn-cs"/>
              </a:rPr>
              <a:t>reconocidas por el Instituto, conforme se señala en las disposiciones relativas a cada una de los ramos de aseguramiento amparados.</a:t>
            </a:r>
          </a:p>
          <a:p>
            <a:pPr marL="0" marR="0" lvl="0" indent="0" algn="just" defTabSz="914400" rtl="0" eaLnBrk="1" fontAlgn="base" latinLnBrk="0" hangingPunct="1">
              <a:lnSpc>
                <a:spcPct val="150000"/>
              </a:lnSpc>
              <a:spcBef>
                <a:spcPts val="600"/>
              </a:spcBef>
              <a:spcAft>
                <a:spcPts val="600"/>
              </a:spcAft>
              <a:buClr>
                <a:srgbClr val="1E3960"/>
              </a:buClr>
              <a:buSzTx/>
              <a:buFont typeface="Wingdings" pitchFamily="2" charset="2"/>
              <a:buNone/>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Las semanas de </a:t>
            </a:r>
            <a:r>
              <a:rPr kumimoji="0" lang="es-ES" sz="1800" b="1" i="0" u="none" strike="noStrike" kern="0" cap="none" spc="0" normalizeH="0" baseline="0" noProof="0">
                <a:ln>
                  <a:noFill/>
                </a:ln>
                <a:solidFill>
                  <a:srgbClr val="000000"/>
                </a:solidFill>
                <a:effectLst/>
                <a:uLnTx/>
                <a:uFillTx/>
                <a:latin typeface="Verdana"/>
                <a:ea typeface="+mn-ea"/>
                <a:cs typeface="+mn-cs"/>
              </a:rPr>
              <a:t>cotización</a:t>
            </a:r>
            <a:r>
              <a:rPr kumimoji="0" lang="es-ES" sz="1800" b="0" i="0" u="none" strike="noStrike" kern="0" cap="none" spc="0" normalizeH="0" baseline="0" noProof="0">
                <a:ln>
                  <a:noFill/>
                </a:ln>
                <a:solidFill>
                  <a:srgbClr val="000000"/>
                </a:solidFill>
                <a:effectLst/>
                <a:uLnTx/>
                <a:uFillTx/>
                <a:latin typeface="Verdana"/>
                <a:ea typeface="+mn-ea"/>
                <a:cs typeface="+mn-cs"/>
              </a:rPr>
              <a:t> amparadas por certificados de incapacidad médica para el trabajo, expedidos o reconocidos por el Instituto, serán consideradas únicamente para el otorgamiento de la pensión garantizada que en su caso corresponda.</a:t>
            </a:r>
          </a:p>
        </p:txBody>
      </p: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Generalidades</a:t>
            </a:r>
            <a:endParaRPr kumimoji="0" lang="en-U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2265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ES" sz="2000" b="1" i="0" u="sng" strike="noStrike" kern="0" cap="none" spc="0" normalizeH="0" baseline="0" noProof="0">
                <a:ln>
                  <a:noFill/>
                </a:ln>
                <a:solidFill>
                  <a:srgbClr val="1E3960"/>
                </a:solidFill>
                <a:effectLst/>
                <a:uLnTx/>
                <a:uFillTx/>
                <a:latin typeface="Verdana" panose="020B0604030504040204" pitchFamily="34" charset="0"/>
                <a:ea typeface="Verdana" panose="020B0604030504040204" pitchFamily="34" charset="0"/>
                <a:cs typeface="Verdana" panose="020B0604030504040204" pitchFamily="34" charset="0"/>
              </a:rPr>
              <a:t>Del ramo de cesantía en edad avanzada</a:t>
            </a:r>
            <a:endParaRPr kumimoji="0" lang="en-US" sz="2000" b="1" i="0" u="sng" strike="noStrike" kern="0" cap="none" spc="0" normalizeH="0" baseline="0" noProof="0">
              <a:ln>
                <a:noFill/>
              </a:ln>
              <a:solidFill>
                <a:srgbClr val="1E396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1631297"/>
            <a:ext cx="8628076" cy="36640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marR="0" lvl="0" indent="0" algn="just" defTabSz="914400" rtl="0" eaLnBrk="1" fontAlgn="base" latinLnBrk="0" hangingPunct="1">
              <a:lnSpc>
                <a:spcPct val="150000"/>
              </a:lnSpc>
              <a:spcBef>
                <a:spcPts val="600"/>
              </a:spcBef>
              <a:spcAft>
                <a:spcPts val="600"/>
              </a:spcAft>
              <a:buClr>
                <a:srgbClr val="1E3960"/>
              </a:buClr>
              <a:buSzTx/>
              <a:buFont typeface="Wingdings" pitchFamily="2" charset="2"/>
              <a:buNone/>
              <a:tabLst/>
              <a:defRPr/>
            </a:pPr>
            <a:r>
              <a:rPr kumimoji="0" lang="es-ES" sz="1800" b="1" i="0" u="none" strike="noStrike" kern="0" cap="none" spc="0" normalizeH="0" baseline="0" noProof="0">
                <a:ln>
                  <a:noFill/>
                </a:ln>
                <a:solidFill>
                  <a:srgbClr val="000000"/>
                </a:solidFill>
                <a:effectLst/>
                <a:uLnTx/>
                <a:uFillTx/>
                <a:latin typeface="Verdana"/>
                <a:ea typeface="+mn-ea"/>
                <a:cs typeface="+mn-cs"/>
              </a:rPr>
              <a:t>Artículo 154</a:t>
            </a:r>
            <a:r>
              <a:rPr kumimoji="0" lang="es-ES" sz="1800" b="0" i="0" u="none" strike="noStrike" kern="0" cap="none" spc="0" normalizeH="0" baseline="0" noProof="0">
                <a:ln>
                  <a:noFill/>
                </a:ln>
                <a:solidFill>
                  <a:srgbClr val="000000"/>
                </a:solidFill>
                <a:effectLst/>
                <a:uLnTx/>
                <a:uFillTx/>
                <a:latin typeface="Verdana"/>
                <a:ea typeface="+mn-ea"/>
                <a:cs typeface="+mn-cs"/>
              </a:rPr>
              <a:t>. Para los efectos de esta Ley existe cesantía en edad avanzada cuando el asegurado quede privado de trabajos remunerados a partir de los </a:t>
            </a:r>
            <a:r>
              <a:rPr kumimoji="0" lang="es-ES" sz="1800" b="1" i="0" u="none" strike="noStrike" kern="0" cap="none" spc="0" normalizeH="0" baseline="0" noProof="0">
                <a:ln>
                  <a:noFill/>
                </a:ln>
                <a:solidFill>
                  <a:srgbClr val="000000"/>
                </a:solidFill>
                <a:effectLst/>
                <a:uLnTx/>
                <a:uFillTx/>
                <a:latin typeface="Verdana"/>
                <a:ea typeface="+mn-ea"/>
                <a:cs typeface="+mn-cs"/>
              </a:rPr>
              <a:t>60 años de edad.</a:t>
            </a:r>
          </a:p>
          <a:p>
            <a:pPr marL="0" marR="0" lvl="0" indent="0" algn="just" defTabSz="914400" rtl="0" eaLnBrk="1" fontAlgn="base" latinLnBrk="0" hangingPunct="1">
              <a:lnSpc>
                <a:spcPct val="150000"/>
              </a:lnSpc>
              <a:spcBef>
                <a:spcPts val="600"/>
              </a:spcBef>
              <a:spcAft>
                <a:spcPts val="600"/>
              </a:spcAft>
              <a:buClr>
                <a:srgbClr val="1E3960"/>
              </a:buClr>
              <a:buSzTx/>
              <a:buFont typeface="Wingdings" pitchFamily="2" charset="2"/>
              <a:buNone/>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Para gozar de las prestaciones de este ramo se requiere que el asegurado tenga reconocidas ante el Instituto un mínimo de </a:t>
            </a:r>
            <a:r>
              <a:rPr kumimoji="0" lang="es-ES" sz="1800" b="1" i="0" u="none" strike="noStrike" kern="0" cap="none" spc="0" normalizeH="0" baseline="0" noProof="0">
                <a:ln>
                  <a:noFill/>
                </a:ln>
                <a:solidFill>
                  <a:schemeClr val="accent5"/>
                </a:solidFill>
                <a:effectLst/>
                <a:uLnTx/>
                <a:uFillTx/>
                <a:latin typeface="Verdana"/>
                <a:ea typeface="+mn-ea"/>
                <a:cs typeface="+mn-cs"/>
              </a:rPr>
              <a:t>1,000 cotizaciones semanales.</a:t>
            </a:r>
          </a:p>
        </p:txBody>
      </p:sp>
      <p:sp>
        <p:nvSpPr>
          <p:cNvPr id="10"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 name="Rectangle 1"/>
          <p:cNvSpPr/>
          <p:nvPr/>
        </p:nvSpPr>
        <p:spPr>
          <a:xfrm>
            <a:off x="176147" y="6185039"/>
            <a:ext cx="8603671" cy="461665"/>
          </a:xfrm>
          <a:prstGeom prst="rect">
            <a:avLst/>
          </a:prstGeom>
        </p:spPr>
        <p:txBody>
          <a:bodyPr wrap="square">
            <a:spAutoFit/>
          </a:bodyPr>
          <a:lstStyle/>
          <a:p>
            <a:pPr defTabSz="914400">
              <a:buClr>
                <a:srgbClr val="1E3960"/>
              </a:buClr>
              <a:defRPr/>
            </a:pPr>
            <a:r>
              <a:rPr lang="es-ES" sz="1200" kern="0">
                <a:solidFill>
                  <a:schemeClr val="accent5">
                    <a:lumMod val="75000"/>
                  </a:schemeClr>
                </a:solidFill>
                <a:latin typeface="Verdana"/>
              </a:rPr>
              <a:t>Nota: </a:t>
            </a:r>
            <a:r>
              <a:rPr lang="es-ES" sz="1200" kern="0">
                <a:solidFill>
                  <a:srgbClr val="000000"/>
                </a:solidFill>
                <a:latin typeface="Verdana"/>
              </a:rPr>
              <a:t>A partir del año 2021 se requieren 750 semanas cotizadas, y cada año se incrementarán 25 semanas para que a partir del año 2031 el requisito sean 1,000 semanas cotizadas. </a:t>
            </a:r>
          </a:p>
        </p:txBody>
      </p:sp>
    </p:spTree>
    <p:extLst>
      <p:ext uri="{BB962C8B-B14F-4D97-AF65-F5344CB8AC3E}">
        <p14:creationId xmlns:p14="http://schemas.microsoft.com/office/powerpoint/2010/main" val="2377851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ES" sz="2000" b="1" i="0" strike="noStrike" kern="0" cap="none" spc="0" normalizeH="0" baseline="0" noProof="0">
                <a:ln>
                  <a:noFill/>
                </a:ln>
                <a:solidFill>
                  <a:srgbClr val="1E3960"/>
                </a:solidFill>
                <a:effectLst/>
                <a:uLnTx/>
                <a:uFillTx/>
                <a:latin typeface="Verdana" panose="020B0604030504040204" pitchFamily="34" charset="0"/>
                <a:ea typeface="Verdana" panose="020B0604030504040204" pitchFamily="34" charset="0"/>
                <a:cs typeface="Verdana" panose="020B0604030504040204" pitchFamily="34" charset="0"/>
              </a:rPr>
              <a:t>Del ramo de cesantía en edad avanzada</a:t>
            </a:r>
            <a:endParaRPr kumimoji="0" lang="en-US" sz="2000" b="1" i="0" strike="noStrike" kern="0" cap="none" spc="0" normalizeH="0" baseline="0" noProof="0">
              <a:ln>
                <a:noFill/>
              </a:ln>
              <a:solidFill>
                <a:srgbClr val="1E396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indent="0" defTabSz="914400" eaLnBrk="1" hangingPunct="1">
              <a:lnSpc>
                <a:spcPct val="150000"/>
              </a:lnSpc>
              <a:spcBef>
                <a:spcPts val="600"/>
              </a:spcBef>
              <a:spcAft>
                <a:spcPts val="600"/>
              </a:spcAft>
              <a:buClr>
                <a:srgbClr val="1E3960"/>
              </a:buClr>
              <a:buNone/>
              <a:defRPr/>
            </a:pPr>
            <a:r>
              <a:rPr lang="es-ES" sz="1800" kern="0">
                <a:solidFill>
                  <a:srgbClr val="000000"/>
                </a:solidFill>
                <a:latin typeface="Verdana"/>
              </a:rPr>
              <a:t>El trabajador cesante que tenga </a:t>
            </a:r>
            <a:r>
              <a:rPr lang="es-ES" sz="1800" b="1" kern="0">
                <a:solidFill>
                  <a:srgbClr val="000000"/>
                </a:solidFill>
                <a:latin typeface="Verdana"/>
              </a:rPr>
              <a:t>60 años o más</a:t>
            </a:r>
            <a:r>
              <a:rPr lang="es-ES" sz="1800" kern="0">
                <a:solidFill>
                  <a:srgbClr val="000000"/>
                </a:solidFill>
                <a:latin typeface="Verdana"/>
              </a:rPr>
              <a:t> y </a:t>
            </a:r>
            <a:r>
              <a:rPr lang="es-ES" sz="1800" b="1" kern="0">
                <a:solidFill>
                  <a:srgbClr val="000000"/>
                </a:solidFill>
                <a:latin typeface="Verdana"/>
              </a:rPr>
              <a:t>no reúna las semanas de cotización </a:t>
            </a:r>
            <a:r>
              <a:rPr lang="es-ES" sz="1800" kern="0">
                <a:solidFill>
                  <a:srgbClr val="000000"/>
                </a:solidFill>
                <a:latin typeface="Verdana"/>
              </a:rPr>
              <a:t>señaladas en el párrafo precedente, podrá retirar el saldo de su cuenta individual en una sola exhibición o seguir cotizando hasta cubrir las semanas necesarias para que opere su pensión.</a:t>
            </a:r>
          </a:p>
          <a:p>
            <a:pPr marL="0" marR="0" lvl="0" indent="0" algn="just" defTabSz="914400" rtl="0" eaLnBrk="1" fontAlgn="base" latinLnBrk="0" hangingPunct="1">
              <a:lnSpc>
                <a:spcPct val="150000"/>
              </a:lnSpc>
              <a:spcBef>
                <a:spcPts val="600"/>
              </a:spcBef>
              <a:spcAft>
                <a:spcPts val="600"/>
              </a:spcAft>
              <a:buClr>
                <a:srgbClr val="1E3960"/>
              </a:buClr>
              <a:buSzTx/>
              <a:buFont typeface="Wingdings" pitchFamily="2" charset="2"/>
              <a:buNone/>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En este caso, si el asegurado tiene cotizadas un mínimo de </a:t>
            </a:r>
            <a:r>
              <a:rPr kumimoji="0" lang="es-ES" sz="1800" b="1" i="0" u="none" strike="noStrike" kern="0" cap="none" spc="0" normalizeH="0" baseline="0" noProof="0">
                <a:ln>
                  <a:noFill/>
                </a:ln>
                <a:solidFill>
                  <a:srgbClr val="000000"/>
                </a:solidFill>
                <a:effectLst/>
                <a:uLnTx/>
                <a:uFillTx/>
                <a:latin typeface="Verdana"/>
                <a:ea typeface="+mn-ea"/>
                <a:cs typeface="+mn-cs"/>
              </a:rPr>
              <a:t>750 semanas </a:t>
            </a:r>
            <a:r>
              <a:rPr kumimoji="0" lang="es-ES" sz="1800" b="0" i="0" u="none" strike="noStrike" kern="0" cap="none" spc="0" normalizeH="0" baseline="0" noProof="0">
                <a:ln>
                  <a:noFill/>
                </a:ln>
                <a:solidFill>
                  <a:srgbClr val="000000"/>
                </a:solidFill>
                <a:effectLst/>
                <a:uLnTx/>
                <a:uFillTx/>
                <a:latin typeface="Verdana"/>
                <a:ea typeface="+mn-ea"/>
                <a:cs typeface="+mn-cs"/>
              </a:rPr>
              <a:t>tendrá derecho a las prestaciones en especie del seguro de enfermedades y maternidad, en los términos del capítulo IV de este Título.</a:t>
            </a:r>
          </a:p>
        </p:txBody>
      </p:sp>
      <p:sp>
        <p:nvSpPr>
          <p:cNvPr id="10"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7995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ES" sz="2000" b="1" i="0" u="none" strike="noStrike" kern="0" cap="none" spc="0" normalizeH="0" baseline="0" noProof="0">
                <a:ln>
                  <a:noFill/>
                </a:ln>
                <a:solidFill>
                  <a:srgbClr val="1E3960"/>
                </a:solidFill>
                <a:effectLst/>
                <a:uLnTx/>
                <a:uFillTx/>
                <a:latin typeface="Verdana" panose="020B0604030504040204" pitchFamily="34" charset="0"/>
                <a:ea typeface="Verdana" panose="020B0604030504040204" pitchFamily="34" charset="0"/>
                <a:cs typeface="Verdana" panose="020B0604030504040204" pitchFamily="34" charset="0"/>
              </a:rPr>
              <a:t>Del ramo de cesantía en edad avanzada</a:t>
            </a:r>
            <a:endParaRPr kumimoji="0" lang="en-US" sz="2000" b="1" i="0" u="none" strike="noStrike" kern="0" cap="none" spc="0" normalizeH="0" baseline="0" noProof="0">
              <a:ln>
                <a:noFill/>
              </a:ln>
              <a:solidFill>
                <a:srgbClr val="1E396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marR="0" lvl="0" indent="0" algn="just" defTabSz="914400" rtl="0" eaLnBrk="1" fontAlgn="base" latinLnBrk="0" hangingPunct="1">
              <a:lnSpc>
                <a:spcPct val="150000"/>
              </a:lnSpc>
              <a:spcBef>
                <a:spcPts val="600"/>
              </a:spcBef>
              <a:spcAft>
                <a:spcPts val="600"/>
              </a:spcAft>
              <a:buClr>
                <a:srgbClr val="1E3960"/>
              </a:buClr>
              <a:buSzTx/>
              <a:buFont typeface="Wingdings" pitchFamily="2" charset="2"/>
              <a:buNone/>
              <a:tabLst/>
              <a:defRPr/>
            </a:pPr>
            <a:r>
              <a:rPr kumimoji="0" lang="es-ES" sz="1800" b="1" i="0" u="none" strike="noStrike" kern="0" cap="none" spc="0" normalizeH="0" baseline="0" noProof="0">
                <a:ln>
                  <a:noFill/>
                </a:ln>
                <a:solidFill>
                  <a:srgbClr val="000000"/>
                </a:solidFill>
                <a:effectLst/>
                <a:uLnTx/>
                <a:uFillTx/>
                <a:latin typeface="Verdana"/>
                <a:ea typeface="+mn-ea"/>
                <a:cs typeface="+mn-cs"/>
              </a:rPr>
              <a:t>Artículo 155</a:t>
            </a:r>
            <a:r>
              <a:rPr kumimoji="0" lang="es-ES" sz="1800" b="0" i="0" u="none" strike="noStrike" kern="0" cap="none" spc="0" normalizeH="0" baseline="0" noProof="0">
                <a:ln>
                  <a:noFill/>
                </a:ln>
                <a:solidFill>
                  <a:srgbClr val="000000"/>
                </a:solidFill>
                <a:effectLst/>
                <a:uLnTx/>
                <a:uFillTx/>
                <a:latin typeface="Verdana"/>
                <a:ea typeface="+mn-ea"/>
                <a:cs typeface="+mn-cs"/>
              </a:rPr>
              <a:t>. La contingencia consistente en la cesantía en edad avanzada, obliga al Instituto al otorgamiento de las prestaciones siguientes:</a:t>
            </a:r>
          </a:p>
          <a:p>
            <a:pPr marL="666750" marR="0" lvl="0" indent="-400050" algn="just" defTabSz="914400" rtl="0" eaLnBrk="1" fontAlgn="base" latinLnBrk="0" hangingPunct="1">
              <a:lnSpc>
                <a:spcPct val="150000"/>
              </a:lnSpc>
              <a:spcBef>
                <a:spcPts val="600"/>
              </a:spcBef>
              <a:spcAft>
                <a:spcPts val="600"/>
              </a:spcAft>
              <a:buClr>
                <a:srgbClr val="1E3960"/>
              </a:buClr>
              <a:buSzTx/>
              <a:buFont typeface="+mj-lt"/>
              <a:buAutoNum type="romanUcPeriod"/>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Pensión;</a:t>
            </a:r>
          </a:p>
          <a:p>
            <a:pPr marL="666750" marR="0" lvl="0" indent="-400050" algn="just" defTabSz="914400" rtl="0" eaLnBrk="1" fontAlgn="base" latinLnBrk="0" hangingPunct="1">
              <a:lnSpc>
                <a:spcPct val="150000"/>
              </a:lnSpc>
              <a:spcBef>
                <a:spcPts val="600"/>
              </a:spcBef>
              <a:spcAft>
                <a:spcPts val="600"/>
              </a:spcAft>
              <a:buClr>
                <a:srgbClr val="1E3960"/>
              </a:buClr>
              <a:buSzTx/>
              <a:buFont typeface="+mj-lt"/>
              <a:buAutoNum type="romanUcPeriod"/>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Asistencia médica, en los términos del capítulo IV de este Título;</a:t>
            </a:r>
          </a:p>
          <a:p>
            <a:pPr marL="666750" marR="0" lvl="0" indent="-400050" algn="just" defTabSz="914400" rtl="0" eaLnBrk="1" fontAlgn="base" latinLnBrk="0" hangingPunct="1">
              <a:lnSpc>
                <a:spcPct val="150000"/>
              </a:lnSpc>
              <a:spcBef>
                <a:spcPts val="600"/>
              </a:spcBef>
              <a:spcAft>
                <a:spcPts val="600"/>
              </a:spcAft>
              <a:buClr>
                <a:srgbClr val="1E3960"/>
              </a:buClr>
              <a:buSzTx/>
              <a:buFont typeface="+mj-lt"/>
              <a:buAutoNum type="romanUcPeriod"/>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Asignaciones familiares, y</a:t>
            </a:r>
          </a:p>
          <a:p>
            <a:pPr marL="666750" marR="0" lvl="0" indent="-400050" algn="just" defTabSz="914400" rtl="0" eaLnBrk="1" fontAlgn="base" latinLnBrk="0" hangingPunct="1">
              <a:lnSpc>
                <a:spcPct val="150000"/>
              </a:lnSpc>
              <a:spcBef>
                <a:spcPts val="600"/>
              </a:spcBef>
              <a:spcAft>
                <a:spcPts val="600"/>
              </a:spcAft>
              <a:buClr>
                <a:srgbClr val="1E3960"/>
              </a:buClr>
              <a:buSzTx/>
              <a:buFont typeface="+mj-lt"/>
              <a:buAutoNum type="romanUcPeriod"/>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Ayuda asistencial.</a:t>
            </a:r>
          </a:p>
        </p:txBody>
      </p:sp>
      <p:sp>
        <p:nvSpPr>
          <p:cNvPr id="10"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61870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ES" sz="2000" b="1" i="0" u="none" strike="noStrike" kern="0" cap="none" spc="0" normalizeH="0" baseline="0" noProof="0">
                <a:ln>
                  <a:noFill/>
                </a:ln>
                <a:solidFill>
                  <a:srgbClr val="1E3960"/>
                </a:solidFill>
                <a:effectLst/>
                <a:uLnTx/>
                <a:uFillTx/>
                <a:latin typeface="Verdana" panose="020B0604030504040204" pitchFamily="34" charset="0"/>
                <a:ea typeface="Verdana" panose="020B0604030504040204" pitchFamily="34" charset="0"/>
                <a:cs typeface="Verdana" panose="020B0604030504040204" pitchFamily="34" charset="0"/>
              </a:rPr>
              <a:t>Del ramo de cesantía en edad avanzada</a:t>
            </a:r>
            <a:endParaRPr kumimoji="0" lang="en-US" sz="2000" b="1" i="0" u="none" strike="noStrike" kern="0" cap="none" spc="0" normalizeH="0" baseline="0" noProof="0">
              <a:ln>
                <a:noFill/>
              </a:ln>
              <a:solidFill>
                <a:srgbClr val="1E396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marR="0" lvl="0" indent="0" algn="just" defTabSz="914400" rtl="0" eaLnBrk="1" fontAlgn="base" latinLnBrk="0" hangingPunct="1">
              <a:lnSpc>
                <a:spcPct val="150000"/>
              </a:lnSpc>
              <a:spcBef>
                <a:spcPts val="600"/>
              </a:spcBef>
              <a:spcAft>
                <a:spcPts val="600"/>
              </a:spcAft>
              <a:buClr>
                <a:srgbClr val="1E3960"/>
              </a:buClr>
              <a:buSzTx/>
              <a:buFont typeface="Wingdings" pitchFamily="2" charset="2"/>
              <a:buNone/>
              <a:tabLst/>
              <a:defRPr/>
            </a:pPr>
            <a:r>
              <a:rPr kumimoji="0" lang="es-ES" sz="1800" b="1" i="0" u="none" strike="noStrike" kern="0" cap="none" spc="0" normalizeH="0" baseline="0" noProof="0">
                <a:ln>
                  <a:noFill/>
                </a:ln>
                <a:solidFill>
                  <a:srgbClr val="000000"/>
                </a:solidFill>
                <a:effectLst/>
                <a:uLnTx/>
                <a:uFillTx/>
                <a:latin typeface="Verdana"/>
                <a:ea typeface="+mn-ea"/>
                <a:cs typeface="+mn-cs"/>
              </a:rPr>
              <a:t>Artículo 156. </a:t>
            </a:r>
            <a:r>
              <a:rPr kumimoji="0" lang="es-ES" sz="1800" b="0" i="0" u="none" strike="noStrike" kern="0" cap="none" spc="0" normalizeH="0" baseline="0" noProof="0">
                <a:ln>
                  <a:noFill/>
                </a:ln>
                <a:solidFill>
                  <a:srgbClr val="000000"/>
                </a:solidFill>
                <a:effectLst/>
                <a:uLnTx/>
                <a:uFillTx/>
                <a:latin typeface="Verdana"/>
                <a:ea typeface="+mn-ea"/>
                <a:cs typeface="+mn-cs"/>
              </a:rPr>
              <a:t>El derecho al goce de la pensión de </a:t>
            </a:r>
            <a:r>
              <a:rPr kumimoji="0" lang="es-ES" sz="1800" b="1" i="0" u="none" strike="noStrike" kern="0" cap="none" spc="0" normalizeH="0" baseline="0" noProof="0">
                <a:ln>
                  <a:noFill/>
                </a:ln>
                <a:solidFill>
                  <a:srgbClr val="000000"/>
                </a:solidFill>
                <a:effectLst/>
                <a:uLnTx/>
                <a:uFillTx/>
                <a:latin typeface="Verdana"/>
                <a:ea typeface="+mn-ea"/>
                <a:cs typeface="+mn-cs"/>
              </a:rPr>
              <a:t>cesantía en edad </a:t>
            </a:r>
            <a:r>
              <a:rPr kumimoji="0" lang="es-ES" sz="1800" b="0" i="0" u="none" strike="noStrike" kern="0" cap="none" spc="0" normalizeH="0" baseline="0" noProof="0">
                <a:ln>
                  <a:noFill/>
                </a:ln>
                <a:solidFill>
                  <a:srgbClr val="000000"/>
                </a:solidFill>
                <a:effectLst/>
                <a:uLnTx/>
                <a:uFillTx/>
                <a:latin typeface="Verdana"/>
                <a:ea typeface="+mn-ea"/>
                <a:cs typeface="+mn-cs"/>
              </a:rPr>
              <a:t>avanzada comenzará desde el día en que el asegurado cumpla con los requisitos señalados en el artículo 154 de esta Ley, siempre que solicite el otorgamiento de dicha pensión y acredite haber quedado privado de trabajo, si no fue recibido en el Instituto el aviso de baja.</a:t>
            </a:r>
          </a:p>
        </p:txBody>
      </p:sp>
      <p:sp>
        <p:nvSpPr>
          <p:cNvPr id="10"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0965821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ES" sz="2000" b="1" i="0" u="none" strike="noStrike" kern="0" cap="none" spc="0" normalizeH="0" baseline="0" noProof="0">
                <a:ln>
                  <a:noFill/>
                </a:ln>
                <a:solidFill>
                  <a:srgbClr val="1E3960"/>
                </a:solidFill>
                <a:effectLst/>
                <a:uLnTx/>
                <a:uFillTx/>
                <a:latin typeface="Verdana" panose="020B0604030504040204" pitchFamily="34" charset="0"/>
                <a:ea typeface="Verdana" panose="020B0604030504040204" pitchFamily="34" charset="0"/>
                <a:cs typeface="Verdana" panose="020B0604030504040204" pitchFamily="34" charset="0"/>
              </a:rPr>
              <a:t>Del ramo de cesantía en edad avanzada</a:t>
            </a:r>
            <a:endParaRPr kumimoji="0" lang="en-US" sz="2000" b="1" i="0" u="none" strike="noStrike" kern="0" cap="none" spc="0" normalizeH="0" baseline="0" noProof="0">
              <a:ln>
                <a:noFill/>
              </a:ln>
              <a:solidFill>
                <a:srgbClr val="1E396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marR="0" lvl="0" indent="0" algn="just" defTabSz="914400" rtl="0" eaLnBrk="1" fontAlgn="base" latinLnBrk="0" hangingPunct="1">
              <a:lnSpc>
                <a:spcPct val="150000"/>
              </a:lnSpc>
              <a:spcBef>
                <a:spcPts val="600"/>
              </a:spcBef>
              <a:spcAft>
                <a:spcPts val="600"/>
              </a:spcAft>
              <a:buClr>
                <a:srgbClr val="1E3960"/>
              </a:buClr>
              <a:buSzTx/>
              <a:buFont typeface="Wingdings" pitchFamily="2" charset="2"/>
              <a:buNone/>
              <a:tabLst/>
              <a:defRPr/>
            </a:pPr>
            <a:r>
              <a:rPr kumimoji="0" lang="es-ES" sz="1800" b="1" i="0" u="none" strike="noStrike" kern="0" cap="none" spc="0" normalizeH="0" baseline="0" noProof="0">
                <a:ln>
                  <a:noFill/>
                </a:ln>
                <a:solidFill>
                  <a:srgbClr val="000000"/>
                </a:solidFill>
                <a:effectLst/>
                <a:uLnTx/>
                <a:uFillTx/>
                <a:latin typeface="Verdana"/>
                <a:ea typeface="+mn-ea"/>
                <a:cs typeface="+mn-cs"/>
              </a:rPr>
              <a:t>Artículo 157.</a:t>
            </a:r>
            <a:r>
              <a:rPr kumimoji="0" lang="es-ES" sz="1800" b="0" i="0" u="none" strike="noStrike" kern="0" cap="none" spc="0" normalizeH="0" baseline="0" noProof="0">
                <a:ln>
                  <a:noFill/>
                </a:ln>
                <a:solidFill>
                  <a:srgbClr val="000000"/>
                </a:solidFill>
                <a:effectLst/>
                <a:uLnTx/>
                <a:uFillTx/>
                <a:latin typeface="Verdana"/>
                <a:ea typeface="+mn-ea"/>
                <a:cs typeface="+mn-cs"/>
              </a:rPr>
              <a:t> Los asegurados que reúnan los requisitos establecidos en esta sección podrán disponer de su </a:t>
            </a:r>
            <a:r>
              <a:rPr kumimoji="0" lang="es-ES" sz="1800" b="1" i="0" u="none" strike="noStrike" kern="0" cap="none" spc="0" normalizeH="0" baseline="0" noProof="0">
                <a:ln>
                  <a:noFill/>
                </a:ln>
                <a:solidFill>
                  <a:srgbClr val="000000"/>
                </a:solidFill>
                <a:effectLst/>
                <a:uLnTx/>
                <a:uFillTx/>
                <a:latin typeface="Verdana"/>
                <a:ea typeface="+mn-ea"/>
                <a:cs typeface="+mn-cs"/>
              </a:rPr>
              <a:t>cuenta individual </a:t>
            </a:r>
            <a:r>
              <a:rPr kumimoji="0" lang="es-ES" sz="1800" b="0" i="0" u="none" strike="noStrike" kern="0" cap="none" spc="0" normalizeH="0" baseline="0" noProof="0">
                <a:ln>
                  <a:noFill/>
                </a:ln>
                <a:solidFill>
                  <a:srgbClr val="000000"/>
                </a:solidFill>
                <a:effectLst/>
                <a:uLnTx/>
                <a:uFillTx/>
                <a:latin typeface="Verdana"/>
                <a:ea typeface="+mn-ea"/>
                <a:cs typeface="+mn-cs"/>
              </a:rPr>
              <a:t>con el objeto de disfrutar de una pensión de cesantía en edad avanzada. Para tal propósito podrán elegir alguna de las opciones siguientes o ambas:</a:t>
            </a:r>
          </a:p>
          <a:p>
            <a:pPr marL="539750" marR="0" lvl="0" indent="-273050" algn="just" defTabSz="914400" rtl="0" eaLnBrk="1" fontAlgn="base" latinLnBrk="0" hangingPunct="1">
              <a:lnSpc>
                <a:spcPct val="150000"/>
              </a:lnSpc>
              <a:spcBef>
                <a:spcPts val="600"/>
              </a:spcBef>
              <a:spcAft>
                <a:spcPts val="600"/>
              </a:spcAft>
              <a:buClr>
                <a:srgbClr val="1E3960"/>
              </a:buClr>
              <a:buSzTx/>
              <a:buFont typeface="+mj-lt"/>
              <a:buAutoNum type="romanUcPeriod"/>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Contratar con la institución de seguros de su elección una </a:t>
            </a:r>
            <a:r>
              <a:rPr kumimoji="0" lang="es-ES" sz="1800" b="1" i="0" u="none" strike="noStrike" kern="0" cap="none" spc="0" normalizeH="0" baseline="0" noProof="0">
                <a:ln>
                  <a:noFill/>
                </a:ln>
                <a:solidFill>
                  <a:srgbClr val="000000"/>
                </a:solidFill>
                <a:effectLst/>
                <a:uLnTx/>
                <a:uFillTx/>
                <a:latin typeface="Verdana"/>
                <a:ea typeface="+mn-ea"/>
                <a:cs typeface="+mn-cs"/>
              </a:rPr>
              <a:t>renta vitalicia</a:t>
            </a:r>
            <a:r>
              <a:rPr kumimoji="0" lang="es-ES" sz="1800" b="0" i="0" u="none" strike="noStrike" kern="0" cap="none" spc="0" normalizeH="0" baseline="0" noProof="0">
                <a:ln>
                  <a:noFill/>
                </a:ln>
                <a:solidFill>
                  <a:srgbClr val="000000"/>
                </a:solidFill>
                <a:effectLst/>
                <a:uLnTx/>
                <a:uFillTx/>
                <a:latin typeface="Verdana"/>
                <a:ea typeface="+mn-ea"/>
                <a:cs typeface="+mn-cs"/>
              </a:rPr>
              <a:t>, que se actualizará anualmente en el mes de febrero conforme al INPC, y</a:t>
            </a:r>
          </a:p>
          <a:p>
            <a:pPr marL="539750" marR="0" lvl="0" indent="-273050" algn="just" defTabSz="914400" rtl="0" eaLnBrk="1" fontAlgn="base" latinLnBrk="0" hangingPunct="1">
              <a:lnSpc>
                <a:spcPct val="150000"/>
              </a:lnSpc>
              <a:spcBef>
                <a:spcPts val="600"/>
              </a:spcBef>
              <a:spcAft>
                <a:spcPts val="600"/>
              </a:spcAft>
              <a:buClr>
                <a:srgbClr val="1E3960"/>
              </a:buClr>
              <a:buSzTx/>
              <a:buFont typeface="+mj-lt"/>
              <a:buAutoNum type="romanUcPeriod"/>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Mantener el saldo de su cuenta individual en una AFORE y efectuar con cargo a éste, </a:t>
            </a:r>
            <a:r>
              <a:rPr kumimoji="0" lang="es-ES" sz="1800" b="1" i="0" u="none" strike="noStrike" kern="0" cap="none" spc="0" normalizeH="0" baseline="0" noProof="0">
                <a:ln>
                  <a:noFill/>
                </a:ln>
                <a:solidFill>
                  <a:srgbClr val="000000"/>
                </a:solidFill>
                <a:effectLst/>
                <a:uLnTx/>
                <a:uFillTx/>
                <a:latin typeface="Verdana"/>
                <a:ea typeface="+mn-ea"/>
                <a:cs typeface="+mn-cs"/>
              </a:rPr>
              <a:t>retiros programados</a:t>
            </a:r>
            <a:r>
              <a:rPr kumimoji="0" lang="es-ES" sz="1800" b="0" i="0" u="none" strike="noStrike" kern="0" cap="none" spc="0" normalizeH="0" baseline="0" noProof="0">
                <a:ln>
                  <a:noFill/>
                </a:ln>
                <a:solidFill>
                  <a:srgbClr val="000000"/>
                </a:solidFill>
                <a:effectLst/>
                <a:uLnTx/>
                <a:uFillTx/>
                <a:latin typeface="Verdana"/>
                <a:ea typeface="+mn-ea"/>
                <a:cs typeface="+mn-cs"/>
              </a:rPr>
              <a:t>.</a:t>
            </a:r>
          </a:p>
        </p:txBody>
      </p:sp>
      <p:sp>
        <p:nvSpPr>
          <p:cNvPr id="10"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86830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E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Del ramo de cesantía en edad avanzada</a:t>
            </a:r>
            <a:endParaRPr kumimoji="0" lang="en-U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marR="0" lvl="0" indent="0" algn="just" defTabSz="914400" rtl="0" eaLnBrk="1" fontAlgn="base" latinLnBrk="0" hangingPunct="1">
              <a:lnSpc>
                <a:spcPct val="150000"/>
              </a:lnSpc>
              <a:spcBef>
                <a:spcPts val="600"/>
              </a:spcBef>
              <a:spcAft>
                <a:spcPts val="600"/>
              </a:spcAft>
              <a:buClr>
                <a:srgbClr val="1E3960"/>
              </a:buClr>
              <a:buSzTx/>
              <a:buFont typeface="Wingdings" pitchFamily="2" charset="2"/>
              <a:buNone/>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Ambos supuestos se sujetarán a lo establecido en esta Ley y de conformidad con las reglas de carácter general que expida la CONSAR. </a:t>
            </a:r>
          </a:p>
          <a:p>
            <a:pPr marL="0" marR="0" lvl="0" indent="0" algn="just" defTabSz="914400" rtl="0" eaLnBrk="1" fontAlgn="base" latinLnBrk="0" hangingPunct="1">
              <a:lnSpc>
                <a:spcPct val="150000"/>
              </a:lnSpc>
              <a:spcBef>
                <a:spcPts val="600"/>
              </a:spcBef>
              <a:spcAft>
                <a:spcPts val="600"/>
              </a:spcAft>
              <a:buClr>
                <a:srgbClr val="1E3960"/>
              </a:buClr>
              <a:buSzTx/>
              <a:buFont typeface="Wingdings" pitchFamily="2" charset="2"/>
              <a:buNone/>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El asegurado que opte por la alternativa de la fracción II o ambas podrá, en cualquier momento, contratar una renta vitalicia de acuerdo a lo dispuesto en la fracción I, excepto cuando la renta mensual vitalicia a convenirse fuera inferior al promedio de las </a:t>
            </a:r>
            <a:r>
              <a:rPr kumimoji="0" lang="es-ES" sz="1800" b="1" i="0" u="none" strike="noStrike" kern="0" cap="none" spc="0" normalizeH="0" baseline="0" noProof="0">
                <a:ln>
                  <a:noFill/>
                </a:ln>
                <a:solidFill>
                  <a:srgbClr val="000000"/>
                </a:solidFill>
                <a:effectLst/>
                <a:uLnTx/>
                <a:uFillTx/>
                <a:latin typeface="Verdana"/>
                <a:ea typeface="+mn-ea"/>
                <a:cs typeface="+mn-cs"/>
              </a:rPr>
              <a:t>pensiones garantizadas</a:t>
            </a:r>
            <a:r>
              <a:rPr kumimoji="0" lang="es-ES" sz="1800" b="0" i="0" u="none" strike="noStrike" kern="0" cap="none" spc="0" normalizeH="0" baseline="0" noProof="0">
                <a:ln>
                  <a:noFill/>
                </a:ln>
                <a:solidFill>
                  <a:srgbClr val="000000"/>
                </a:solidFill>
                <a:effectLst/>
                <a:uLnTx/>
                <a:uFillTx/>
                <a:latin typeface="Verdana"/>
                <a:ea typeface="+mn-ea"/>
                <a:cs typeface="+mn-cs"/>
              </a:rPr>
              <a:t>, que corresponda aun salario mínimo y sesenta años de edad de acuerdo con la tabla establecida en el artículo 170 de esta Ley.  </a:t>
            </a:r>
          </a:p>
        </p:txBody>
      </p:sp>
      <p:sp>
        <p:nvSpPr>
          <p:cNvPr id="10"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4178435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E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Del ramo de cesantía en edad avanzada</a:t>
            </a:r>
            <a:endParaRPr kumimoji="0" lang="en-U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marR="0" lvl="0" indent="0" algn="just" defTabSz="914400" rtl="0" eaLnBrk="1" fontAlgn="base" latinLnBrk="0" hangingPunct="1">
              <a:lnSpc>
                <a:spcPct val="150000"/>
              </a:lnSpc>
              <a:spcBef>
                <a:spcPts val="600"/>
              </a:spcBef>
              <a:spcAft>
                <a:spcPts val="600"/>
              </a:spcAft>
              <a:buClr>
                <a:srgbClr val="1E3960"/>
              </a:buClr>
              <a:buSzTx/>
              <a:buFont typeface="Wingdings" pitchFamily="2" charset="2"/>
              <a:buNone/>
              <a:tabLst/>
              <a:defRPr/>
            </a:pPr>
            <a:r>
              <a:rPr kumimoji="0" lang="es-ES" sz="1800" b="1" i="0" u="none" strike="noStrike" kern="0" cap="none" spc="0" normalizeH="0" baseline="0" noProof="0">
                <a:ln>
                  <a:noFill/>
                </a:ln>
                <a:solidFill>
                  <a:srgbClr val="000000"/>
                </a:solidFill>
                <a:effectLst/>
                <a:uLnTx/>
                <a:uFillTx/>
                <a:latin typeface="Verdana"/>
                <a:ea typeface="+mn-ea"/>
                <a:cs typeface="+mn-cs"/>
              </a:rPr>
              <a:t>Artículo 158</a:t>
            </a:r>
            <a:r>
              <a:rPr kumimoji="0" lang="es-ES" sz="1800" b="0" i="0" u="none" strike="noStrike" kern="0" cap="none" spc="0" normalizeH="0" baseline="0" noProof="0">
                <a:ln>
                  <a:noFill/>
                </a:ln>
                <a:solidFill>
                  <a:srgbClr val="000000"/>
                </a:solidFill>
                <a:effectLst/>
                <a:uLnTx/>
                <a:uFillTx/>
                <a:latin typeface="Verdana"/>
                <a:ea typeface="+mn-ea"/>
                <a:cs typeface="+mn-cs"/>
              </a:rPr>
              <a:t>. El asegurado podrá pensionarse antes de cumplir las edades establecidas, siempre y cuando la pensión que se le calcule en el sistema de renta vitalicia sea superior en más del </a:t>
            </a:r>
            <a:r>
              <a:rPr kumimoji="0" lang="es-ES" sz="1800" b="1" i="0" u="none" strike="noStrike" kern="0" cap="none" spc="0" normalizeH="0" baseline="0" noProof="0">
                <a:ln>
                  <a:noFill/>
                </a:ln>
                <a:solidFill>
                  <a:srgbClr val="000000"/>
                </a:solidFill>
                <a:effectLst/>
                <a:uLnTx/>
                <a:uFillTx/>
                <a:latin typeface="Verdana"/>
                <a:ea typeface="+mn-ea"/>
                <a:cs typeface="+mn-cs"/>
              </a:rPr>
              <a:t>30% de la pensión garantizada</a:t>
            </a:r>
            <a:r>
              <a:rPr kumimoji="0" lang="es-ES" sz="1800" b="0" i="0" u="none" strike="noStrike" kern="0" cap="none" spc="0" normalizeH="0" baseline="0" noProof="0">
                <a:ln>
                  <a:noFill/>
                </a:ln>
                <a:solidFill>
                  <a:srgbClr val="000000"/>
                </a:solidFill>
                <a:effectLst/>
                <a:uLnTx/>
                <a:uFillTx/>
                <a:latin typeface="Verdana"/>
                <a:ea typeface="+mn-ea"/>
                <a:cs typeface="+mn-cs"/>
              </a:rPr>
              <a:t>, una vez cubierta la prima del </a:t>
            </a:r>
            <a:r>
              <a:rPr kumimoji="0" lang="es-ES" sz="1800" b="1" i="0" u="none" strike="noStrike" kern="0" cap="none" spc="0" normalizeH="0" baseline="0" noProof="0">
                <a:ln>
                  <a:noFill/>
                </a:ln>
                <a:solidFill>
                  <a:srgbClr val="000000"/>
                </a:solidFill>
                <a:effectLst/>
                <a:uLnTx/>
                <a:uFillTx/>
                <a:latin typeface="Verdana"/>
                <a:ea typeface="+mn-ea"/>
                <a:cs typeface="+mn-cs"/>
              </a:rPr>
              <a:t>seguro de sobrevivencia para sus beneficiarios</a:t>
            </a:r>
            <a:r>
              <a:rPr kumimoji="0" lang="es-ES" sz="1800" b="0" i="0" u="none" strike="noStrike" kern="0" cap="none" spc="0" normalizeH="0" baseline="0" noProof="0">
                <a:ln>
                  <a:noFill/>
                </a:ln>
                <a:solidFill>
                  <a:srgbClr val="000000"/>
                </a:solidFill>
                <a:effectLst/>
                <a:uLnTx/>
                <a:uFillTx/>
                <a:latin typeface="Verdana"/>
                <a:ea typeface="+mn-ea"/>
                <a:cs typeface="+mn-cs"/>
              </a:rPr>
              <a:t>.</a:t>
            </a:r>
          </a:p>
        </p:txBody>
      </p:sp>
      <p:sp>
        <p:nvSpPr>
          <p:cNvPr id="10"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57169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E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Del ramo de cesantía en edad avanzada</a:t>
            </a:r>
            <a:endParaRPr kumimoji="0" lang="en-U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marR="0" lvl="0" indent="0" algn="just" defTabSz="914400" rtl="0" eaLnBrk="1" fontAlgn="base" latinLnBrk="0" hangingPunct="1">
              <a:lnSpc>
                <a:spcPct val="150000"/>
              </a:lnSpc>
              <a:spcBef>
                <a:spcPts val="600"/>
              </a:spcBef>
              <a:spcAft>
                <a:spcPts val="600"/>
              </a:spcAft>
              <a:buClr>
                <a:srgbClr val="1E3960"/>
              </a:buClr>
              <a:buSzTx/>
              <a:buFont typeface="Wingdings" pitchFamily="2" charset="2"/>
              <a:buNone/>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El pensionado tendrá derecho a recibir el excedente de los recursos acumulados en su cuenta individual en una o varias exhibiciones, solamente si la pensión que se le otorgue es superior en más del </a:t>
            </a:r>
            <a:r>
              <a:rPr kumimoji="0" lang="es-ES" sz="1800" b="1" i="0" u="none" strike="noStrike" kern="0" cap="none" spc="0" normalizeH="0" baseline="0" noProof="0">
                <a:ln>
                  <a:noFill/>
                </a:ln>
                <a:solidFill>
                  <a:srgbClr val="000000"/>
                </a:solidFill>
                <a:effectLst/>
                <a:uLnTx/>
                <a:uFillTx/>
                <a:latin typeface="Verdana"/>
                <a:ea typeface="+mn-ea"/>
                <a:cs typeface="+mn-cs"/>
              </a:rPr>
              <a:t>30% de la pensión garantizada</a:t>
            </a:r>
            <a:r>
              <a:rPr kumimoji="0" lang="es-ES" sz="1800" b="0" i="0" u="none" strike="noStrike" kern="0" cap="none" spc="0" normalizeH="0" baseline="0" noProof="0">
                <a:ln>
                  <a:noFill/>
                </a:ln>
                <a:solidFill>
                  <a:srgbClr val="000000"/>
                </a:solidFill>
                <a:effectLst/>
                <a:uLnTx/>
                <a:uFillTx/>
                <a:latin typeface="Verdana"/>
                <a:ea typeface="+mn-ea"/>
                <a:cs typeface="+mn-cs"/>
              </a:rPr>
              <a:t>, una vez cubierta la prima del seguro de sobrevivencia para sus beneficiarios. </a:t>
            </a:r>
            <a:r>
              <a:rPr kumimoji="0" lang="es-ES" sz="1800" b="1" i="0" u="none" strike="noStrike" kern="0" cap="none" spc="0" normalizeH="0" baseline="0" noProof="0">
                <a:ln>
                  <a:noFill/>
                </a:ln>
                <a:solidFill>
                  <a:srgbClr val="000000"/>
                </a:solidFill>
                <a:effectLst/>
                <a:uLnTx/>
                <a:uFillTx/>
                <a:latin typeface="Verdana"/>
                <a:ea typeface="+mn-ea"/>
                <a:cs typeface="+mn-cs"/>
              </a:rPr>
              <a:t>La disposición de la cuenta así como de sus rendimientos estará exenta del pago de contribuciones. </a:t>
            </a:r>
            <a:r>
              <a:rPr kumimoji="0" lang="es-ES" sz="1800" b="0" i="0" u="none" strike="noStrike" kern="0" cap="none" spc="0" normalizeH="0" baseline="0" noProof="0">
                <a:ln>
                  <a:noFill/>
                </a:ln>
                <a:solidFill>
                  <a:srgbClr val="000000"/>
                </a:solidFill>
                <a:effectLst/>
                <a:uLnTx/>
                <a:uFillTx/>
                <a:latin typeface="Verdana"/>
                <a:ea typeface="+mn-ea"/>
                <a:cs typeface="+mn-cs"/>
              </a:rPr>
              <a:t>Lo dispuesto en este artículo es aplicable al ramo de vejez.</a:t>
            </a:r>
          </a:p>
        </p:txBody>
      </p:sp>
      <p:sp>
        <p:nvSpPr>
          <p:cNvPr id="10"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196143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1631297"/>
            <a:ext cx="8628076" cy="42099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lvl="0" indent="0" defTabSz="914400" eaLnBrk="1" hangingPunct="1">
              <a:lnSpc>
                <a:spcPct val="150000"/>
              </a:lnSpc>
              <a:spcBef>
                <a:spcPts val="600"/>
              </a:spcBef>
              <a:spcAft>
                <a:spcPts val="600"/>
              </a:spcAft>
              <a:buClr>
                <a:srgbClr val="1E3960"/>
              </a:buClr>
              <a:buNone/>
              <a:defRPr/>
            </a:pPr>
            <a:r>
              <a:rPr lang="es-MX" sz="1800" kern="0">
                <a:solidFill>
                  <a:srgbClr val="000000"/>
                </a:solidFill>
                <a:latin typeface="Verdana"/>
              </a:rPr>
              <a:t>Quienes laboran en empresas privadas cotizan ante el Instituto Mexicano del Seguro Social (IMSS) [aproximadamente 21,997,201 trabajadores asegurados al cierre de 2024]; mientras que aquellos trabajadores de instituciones del gobierno reportan ante el Instituto de Seguridad y Servicios Sociales de los Trabajadores del Estado (ISSSTE) [aproximadamente 3,174,225 trabajadores asegurados al cierre de 2023]. </a:t>
            </a:r>
          </a:p>
          <a:p>
            <a:pPr marL="0" lvl="0" indent="0" defTabSz="914400" eaLnBrk="1" hangingPunct="1">
              <a:lnSpc>
                <a:spcPct val="150000"/>
              </a:lnSpc>
              <a:spcBef>
                <a:spcPts val="600"/>
              </a:spcBef>
              <a:spcAft>
                <a:spcPts val="600"/>
              </a:spcAft>
              <a:buClr>
                <a:srgbClr val="1E3960"/>
              </a:buClr>
              <a:buNone/>
              <a:defRPr/>
            </a:pPr>
            <a:r>
              <a:rPr lang="es-MX" sz="1800" kern="0">
                <a:solidFill>
                  <a:srgbClr val="000000"/>
                </a:solidFill>
                <a:latin typeface="Verdana"/>
              </a:rPr>
              <a:t>En este curso nos enfocaremos en las prestaciones del IMSS.</a:t>
            </a:r>
          </a:p>
        </p:txBody>
      </p:sp>
      <p:sp>
        <p:nvSpPr>
          <p:cNvPr id="5" name="Rectangle 2"/>
          <p:cNvSpPr txBox="1">
            <a:spLocks noChangeArrowheads="1"/>
          </p:cNvSpPr>
          <p:nvPr/>
        </p:nvSpPr>
        <p:spPr>
          <a:xfrm>
            <a:off x="263237" y="935322"/>
            <a:ext cx="8485260" cy="436563"/>
          </a:xfrm>
          <a:prstGeom prst="rect">
            <a:avLst/>
          </a:prstGeom>
          <a:noFill/>
        </p:spPr>
        <p:txBody>
          <a:bodyPr/>
          <a:lstStyle/>
          <a:p>
            <a:pPr lvl="0" algn="r" defTabSz="914400" eaLnBrk="0" fontAlgn="base" hangingPunct="0">
              <a:spcBef>
                <a:spcPct val="0"/>
              </a:spcBef>
              <a:spcAft>
                <a:spcPct val="0"/>
              </a:spcAft>
              <a:defRPr/>
            </a:pPr>
            <a:r>
              <a:rPr lang="es-MX" sz="1900" b="1" kern="0">
                <a:solidFill>
                  <a:srgbClr val="44546A"/>
                </a:solidFill>
                <a:latin typeface="Verdana" panose="020B0604030504040204" pitchFamily="34" charset="0"/>
                <a:ea typeface="Verdana" panose="020B0604030504040204" pitchFamily="34" charset="0"/>
                <a:cs typeface="Verdana" panose="020B0604030504040204" pitchFamily="34" charset="0"/>
              </a:rPr>
              <a:t>Generalidades. Regímenes y modalidades de aseguramiento del Instituto Mexicano del Seguro Social</a:t>
            </a:r>
            <a:r>
              <a:rPr lang="es-MX" sz="1900" b="1" kern="0" baseline="30000">
                <a:solidFill>
                  <a:srgbClr val="44546A"/>
                </a:solidFill>
                <a:latin typeface="Verdana" panose="020B0604030504040204" pitchFamily="34" charset="0"/>
                <a:ea typeface="Verdana" panose="020B0604030504040204" pitchFamily="34" charset="0"/>
                <a:cs typeface="Verdana" panose="020B0604030504040204" pitchFamily="34" charset="0"/>
              </a:rPr>
              <a:t>*</a:t>
            </a: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3" name="Rectangle 2"/>
          <p:cNvSpPr/>
          <p:nvPr/>
        </p:nvSpPr>
        <p:spPr>
          <a:xfrm>
            <a:off x="152397" y="6337983"/>
            <a:ext cx="8777354" cy="276999"/>
          </a:xfrm>
          <a:prstGeom prst="rect">
            <a:avLst/>
          </a:prstGeom>
        </p:spPr>
        <p:txBody>
          <a:bodyPr wrap="square">
            <a:spAutoFit/>
          </a:bodyPr>
          <a:lstStyle/>
          <a:p>
            <a:pPr algn="just"/>
            <a:r>
              <a:rPr lang="es-MX" sz="1200" baseline="30000">
                <a:latin typeface="Verdana" panose="020B0604030504040204" pitchFamily="34" charset="0"/>
                <a:ea typeface="Verdana" panose="020B0604030504040204" pitchFamily="34" charset="0"/>
              </a:rPr>
              <a:t>*</a:t>
            </a:r>
            <a:r>
              <a:rPr lang="es-MX" sz="1200">
                <a:latin typeface="Verdana" panose="020B0604030504040204" pitchFamily="34" charset="0"/>
                <a:ea typeface="Verdana" panose="020B0604030504040204" pitchFamily="34" charset="0"/>
              </a:rPr>
              <a:t> Fuente: Prestaciones y Fuentes de Financiamiento de los Regímenes de Aseguramiento del IMSS. Varios años.</a:t>
            </a:r>
          </a:p>
        </p:txBody>
      </p:sp>
    </p:spTree>
    <p:extLst>
      <p:ext uri="{BB962C8B-B14F-4D97-AF65-F5344CB8AC3E}">
        <p14:creationId xmlns:p14="http://schemas.microsoft.com/office/powerpoint/2010/main" val="2647498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E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Del ramo de cesantía en edad avanzada</a:t>
            </a:r>
            <a:endParaRPr kumimoji="0" lang="en-U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marR="0" lvl="0" indent="0" algn="just" defTabSz="914400" rtl="0" eaLnBrk="1" fontAlgn="base" latinLnBrk="0" hangingPunct="1">
              <a:lnSpc>
                <a:spcPct val="150000"/>
              </a:lnSpc>
              <a:spcBef>
                <a:spcPts val="600"/>
              </a:spcBef>
              <a:spcAft>
                <a:spcPts val="600"/>
              </a:spcAft>
              <a:buClr>
                <a:srgbClr val="1E3960"/>
              </a:buClr>
              <a:buSzTx/>
              <a:buFont typeface="Wingdings" pitchFamily="2" charset="2"/>
              <a:buNone/>
              <a:tabLst/>
              <a:defRPr/>
            </a:pPr>
            <a:r>
              <a:rPr kumimoji="0" lang="es-ES" sz="1800" b="1" i="0" u="none" strike="noStrike" kern="0" cap="none" spc="0" normalizeH="0" baseline="0" noProof="0">
                <a:ln>
                  <a:noFill/>
                </a:ln>
                <a:solidFill>
                  <a:srgbClr val="000000"/>
                </a:solidFill>
                <a:effectLst/>
                <a:uLnTx/>
                <a:uFillTx/>
                <a:latin typeface="Verdana"/>
                <a:ea typeface="+mn-ea"/>
                <a:cs typeface="+mn-cs"/>
              </a:rPr>
              <a:t>Artículo 159</a:t>
            </a:r>
            <a:r>
              <a:rPr kumimoji="0" lang="es-ES" sz="1800" b="0" i="0" u="none" strike="noStrike" kern="0" cap="none" spc="0" normalizeH="0" baseline="0" noProof="0">
                <a:ln>
                  <a:noFill/>
                </a:ln>
                <a:solidFill>
                  <a:srgbClr val="000000"/>
                </a:solidFill>
                <a:effectLst/>
                <a:uLnTx/>
                <a:uFillTx/>
                <a:latin typeface="Verdana"/>
                <a:ea typeface="+mn-ea"/>
                <a:cs typeface="+mn-cs"/>
              </a:rPr>
              <a:t>. Para efectos de esta Ley, se entenderá por:</a:t>
            </a:r>
          </a:p>
          <a:p>
            <a:pPr marL="542925" lvl="0" indent="-361950" defTabSz="914400" eaLnBrk="1" hangingPunct="1">
              <a:lnSpc>
                <a:spcPct val="150000"/>
              </a:lnSpc>
              <a:spcBef>
                <a:spcPts val="600"/>
              </a:spcBef>
              <a:spcAft>
                <a:spcPts val="600"/>
              </a:spcAft>
              <a:buClr>
                <a:srgbClr val="1E3960"/>
              </a:buClr>
              <a:buFont typeface="+mj-lt"/>
              <a:buAutoNum type="romanUcPeriod"/>
              <a:defRPr/>
            </a:pPr>
            <a:r>
              <a:rPr kumimoji="0" lang="es-ES" sz="1800" b="1" i="0" u="none" strike="noStrike" kern="0" cap="none" spc="0" normalizeH="0" baseline="0" noProof="0">
                <a:ln>
                  <a:noFill/>
                </a:ln>
                <a:solidFill>
                  <a:srgbClr val="000000"/>
                </a:solidFill>
                <a:effectLst/>
                <a:uLnTx/>
                <a:uFillTx/>
                <a:latin typeface="Verdana"/>
                <a:ea typeface="+mn-ea"/>
                <a:cs typeface="+mn-cs"/>
              </a:rPr>
              <a:t>Cuenta individual</a:t>
            </a:r>
            <a:r>
              <a:rPr kumimoji="0" lang="es-ES" sz="1800" b="0" i="0" u="none" strike="noStrike" kern="0" cap="none" spc="0" normalizeH="0" baseline="0" noProof="0">
                <a:ln>
                  <a:noFill/>
                </a:ln>
                <a:solidFill>
                  <a:srgbClr val="000000"/>
                </a:solidFill>
                <a:effectLst/>
                <a:uLnTx/>
                <a:uFillTx/>
                <a:latin typeface="Verdana"/>
                <a:ea typeface="+mn-ea"/>
                <a:cs typeface="+mn-cs"/>
              </a:rPr>
              <a:t>, aquella que se abrirá para cada asegurado en las AFORE, para que se depositen en la misma las cuotas obrero-patronales y estatal por concepto del seguro de retiro, cesantía en edad avanzada y vejez, así como los rendimientos. La cuenta individual se integrará por las subcuentas: de retiro, cesantía en edad avanzada y vejez; de vivienda y de aportaciones voluntarias.</a:t>
            </a:r>
          </a:p>
          <a:p>
            <a:pPr marL="542925" marR="0" lvl="1" indent="0" algn="just" defTabSz="914400" rtl="0" eaLnBrk="1" fontAlgn="base" latinLnBrk="0" hangingPunct="1">
              <a:lnSpc>
                <a:spcPct val="150000"/>
              </a:lnSpc>
              <a:spcBef>
                <a:spcPts val="600"/>
              </a:spcBef>
              <a:spcAft>
                <a:spcPts val="600"/>
              </a:spcAft>
              <a:buClr>
                <a:srgbClr val="1E3960"/>
              </a:buClr>
              <a:buSzTx/>
              <a:buFont typeface="Wingdings" pitchFamily="2" charset="2"/>
              <a:buNone/>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Respecto de la subcuenta de vivienda, las AFORE deberán hacer entrega de los recursos al INFONAVIT en los términos de su propia Ley.</a:t>
            </a:r>
          </a:p>
        </p:txBody>
      </p:sp>
      <p:sp>
        <p:nvSpPr>
          <p:cNvPr id="10"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02089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E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Del ramo de cesantía en edad avanzada</a:t>
            </a:r>
            <a:endParaRPr kumimoji="0" lang="en-U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581025" marR="0" lvl="0" indent="-400050" algn="just" defTabSz="914400" rtl="0" eaLnBrk="1" fontAlgn="base" latinLnBrk="0" hangingPunct="1">
              <a:lnSpc>
                <a:spcPct val="150000"/>
              </a:lnSpc>
              <a:spcBef>
                <a:spcPts val="600"/>
              </a:spcBef>
              <a:spcAft>
                <a:spcPts val="600"/>
              </a:spcAft>
              <a:buClr>
                <a:srgbClr val="1E3960"/>
              </a:buClr>
              <a:buSzTx/>
              <a:buFont typeface="+mj-lt"/>
              <a:buAutoNum type="romanUcPeriod" startAt="2"/>
              <a:tabLst/>
              <a:defRPr/>
            </a:pPr>
            <a:r>
              <a:rPr kumimoji="0" lang="es-ES" sz="1800" i="0" u="none" strike="noStrike" kern="0" cap="none" spc="0" normalizeH="0" baseline="0" noProof="0">
                <a:ln>
                  <a:noFill/>
                </a:ln>
                <a:solidFill>
                  <a:srgbClr val="000000"/>
                </a:solidFill>
                <a:effectLst/>
                <a:uLnTx/>
                <a:uFillTx/>
                <a:latin typeface="Verdana"/>
                <a:ea typeface="+mn-ea"/>
                <a:cs typeface="+mn-cs"/>
              </a:rPr>
              <a:t> </a:t>
            </a:r>
            <a:r>
              <a:rPr kumimoji="0" lang="es-ES" sz="1800" b="1" i="0" u="none" strike="noStrike" kern="0" cap="none" spc="0" normalizeH="0" baseline="0" noProof="0">
                <a:ln>
                  <a:noFill/>
                </a:ln>
                <a:solidFill>
                  <a:srgbClr val="000000"/>
                </a:solidFill>
                <a:effectLst/>
                <a:uLnTx/>
                <a:uFillTx/>
                <a:latin typeface="Verdana"/>
                <a:ea typeface="+mn-ea"/>
                <a:cs typeface="+mn-cs"/>
              </a:rPr>
              <a:t>Individualizar</a:t>
            </a:r>
            <a:r>
              <a:rPr kumimoji="0" lang="es-ES" sz="1800" b="0" i="0" u="none" strike="noStrike" kern="0" cap="none" spc="0" normalizeH="0" baseline="0" noProof="0">
                <a:ln>
                  <a:noFill/>
                </a:ln>
                <a:solidFill>
                  <a:srgbClr val="000000"/>
                </a:solidFill>
                <a:effectLst/>
                <a:uLnTx/>
                <a:uFillTx/>
                <a:latin typeface="Verdana"/>
                <a:ea typeface="+mn-ea"/>
                <a:cs typeface="+mn-cs"/>
              </a:rPr>
              <a:t>, el proceso mediante el cual se identifica la parte que se abona a las subcuentas correspondientes a cada trabajador de los pagos efectuados por el patrón y el estado, así como los rendimientos financieros que se generen.</a:t>
            </a:r>
          </a:p>
          <a:p>
            <a:pPr marL="542925" lvl="0" indent="-361950" defTabSz="914400" eaLnBrk="1" hangingPunct="1">
              <a:lnSpc>
                <a:spcPct val="150000"/>
              </a:lnSpc>
              <a:spcBef>
                <a:spcPts val="600"/>
              </a:spcBef>
              <a:spcAft>
                <a:spcPts val="600"/>
              </a:spcAft>
              <a:buClr>
                <a:srgbClr val="1E3960"/>
              </a:buClr>
              <a:buFont typeface="+mj-lt"/>
              <a:buAutoNum type="romanUcPeriod" startAt="2"/>
              <a:defRPr/>
            </a:pPr>
            <a:r>
              <a:rPr lang="es-ES" sz="1800" kern="0">
                <a:solidFill>
                  <a:srgbClr val="000000"/>
                </a:solidFill>
                <a:latin typeface="Verdana"/>
              </a:rPr>
              <a:t> </a:t>
            </a:r>
            <a:r>
              <a:rPr kumimoji="0" lang="es-ES" sz="1800" b="1" i="0" u="none" strike="noStrike" kern="0" cap="none" spc="0" normalizeH="0" baseline="0" noProof="0">
                <a:ln>
                  <a:noFill/>
                </a:ln>
                <a:solidFill>
                  <a:srgbClr val="000000"/>
                </a:solidFill>
                <a:effectLst/>
                <a:uLnTx/>
                <a:uFillTx/>
                <a:latin typeface="Verdana"/>
                <a:ea typeface="+mn-ea"/>
                <a:cs typeface="+mn-cs"/>
              </a:rPr>
              <a:t>Pensión</a:t>
            </a:r>
            <a:r>
              <a:rPr kumimoji="0" lang="es-ES" sz="1800" b="0" i="0" u="none" strike="noStrike" kern="0" cap="none" spc="0" normalizeH="0" baseline="0" noProof="0">
                <a:ln>
                  <a:noFill/>
                </a:ln>
                <a:solidFill>
                  <a:srgbClr val="000000"/>
                </a:solidFill>
                <a:effectLst/>
                <a:uLnTx/>
                <a:uFillTx/>
                <a:latin typeface="Verdana"/>
                <a:ea typeface="+mn-ea"/>
                <a:cs typeface="+mn-cs"/>
              </a:rPr>
              <a:t>, la renta vitalicia o el retiro programado.</a:t>
            </a:r>
          </a:p>
          <a:p>
            <a:pPr marL="542925" lvl="0" indent="-361950" defTabSz="914400" eaLnBrk="1" hangingPunct="1">
              <a:lnSpc>
                <a:spcPct val="150000"/>
              </a:lnSpc>
              <a:spcBef>
                <a:spcPts val="600"/>
              </a:spcBef>
              <a:spcAft>
                <a:spcPts val="600"/>
              </a:spcAft>
              <a:buClr>
                <a:srgbClr val="1E3960"/>
              </a:buClr>
              <a:buFont typeface="+mj-lt"/>
              <a:buAutoNum type="romanUcPeriod" startAt="2"/>
              <a:defRPr/>
            </a:pPr>
            <a:r>
              <a:rPr lang="es-ES" sz="1800" kern="0">
                <a:solidFill>
                  <a:srgbClr val="000000"/>
                </a:solidFill>
                <a:latin typeface="Verdana"/>
              </a:rPr>
              <a:t> </a:t>
            </a:r>
            <a:r>
              <a:rPr kumimoji="0" lang="es-ES" sz="1800" b="1" i="0" u="none" strike="noStrike" kern="0" cap="none" spc="0" normalizeH="0" baseline="0" noProof="0">
                <a:ln>
                  <a:noFill/>
                </a:ln>
                <a:solidFill>
                  <a:srgbClr val="000000"/>
                </a:solidFill>
                <a:effectLst/>
                <a:uLnTx/>
                <a:uFillTx/>
                <a:latin typeface="Verdana"/>
                <a:ea typeface="+mn-ea"/>
                <a:cs typeface="+mn-cs"/>
              </a:rPr>
              <a:t>Renta vitalicia</a:t>
            </a:r>
            <a:r>
              <a:rPr kumimoji="0" lang="es-ES" sz="1800" b="0" i="0" u="none" strike="noStrike" kern="0" cap="none" spc="0" normalizeH="0" baseline="0" noProof="0">
                <a:ln>
                  <a:noFill/>
                </a:ln>
                <a:solidFill>
                  <a:srgbClr val="000000"/>
                </a:solidFill>
                <a:effectLst/>
                <a:uLnTx/>
                <a:uFillTx/>
                <a:latin typeface="Verdana"/>
                <a:ea typeface="+mn-ea"/>
                <a:cs typeface="+mn-cs"/>
              </a:rPr>
              <a:t>, el contrato por el cual la aseguradora a cambio de recibir los recursos acumulados en la cuenta individual se obliga a pagar periódicamente una pensión durante la vida del pensionado.</a:t>
            </a:r>
          </a:p>
        </p:txBody>
      </p:sp>
      <p:sp>
        <p:nvSpPr>
          <p:cNvPr id="10"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46742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E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Del ramo de cesantía en edad avanzada</a:t>
            </a:r>
            <a:endParaRPr kumimoji="0" lang="en-U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581025" marR="0" lvl="0" indent="-400050" algn="just" defTabSz="914400" rtl="0" eaLnBrk="1" fontAlgn="base" latinLnBrk="0" hangingPunct="1">
              <a:lnSpc>
                <a:spcPct val="150000"/>
              </a:lnSpc>
              <a:spcBef>
                <a:spcPts val="600"/>
              </a:spcBef>
              <a:spcAft>
                <a:spcPts val="600"/>
              </a:spcAft>
              <a:buClr>
                <a:srgbClr val="1E3960"/>
              </a:buClr>
              <a:buSzTx/>
              <a:buFont typeface="+mj-lt"/>
              <a:buAutoNum type="romanUcPeriod" startAt="5"/>
              <a:tabLst/>
              <a:defRPr/>
            </a:pPr>
            <a:r>
              <a:rPr kumimoji="0" lang="es-ES" sz="1800" i="0" u="none" strike="noStrike" kern="0" cap="none" spc="0" normalizeH="0" baseline="0" noProof="0">
                <a:ln>
                  <a:noFill/>
                </a:ln>
                <a:solidFill>
                  <a:srgbClr val="000000"/>
                </a:solidFill>
                <a:effectLst/>
                <a:uLnTx/>
                <a:uFillTx/>
                <a:latin typeface="Verdana"/>
                <a:ea typeface="+mn-ea"/>
                <a:cs typeface="+mn-cs"/>
              </a:rPr>
              <a:t> </a:t>
            </a:r>
            <a:r>
              <a:rPr kumimoji="0" lang="es-ES" sz="1800" b="1" i="0" u="none" strike="noStrike" kern="0" cap="none" spc="0" normalizeH="0" baseline="0" noProof="0">
                <a:ln>
                  <a:noFill/>
                </a:ln>
                <a:solidFill>
                  <a:srgbClr val="000000"/>
                </a:solidFill>
                <a:effectLst/>
                <a:uLnTx/>
                <a:uFillTx/>
                <a:latin typeface="Verdana"/>
                <a:ea typeface="+mn-ea"/>
                <a:cs typeface="+mn-cs"/>
              </a:rPr>
              <a:t>Retiros programados</a:t>
            </a:r>
            <a:r>
              <a:rPr kumimoji="0" lang="es-ES" sz="1800" b="0" i="0" u="none" strike="noStrike" kern="0" cap="none" spc="0" normalizeH="0" baseline="0" noProof="0">
                <a:ln>
                  <a:noFill/>
                </a:ln>
                <a:solidFill>
                  <a:srgbClr val="000000"/>
                </a:solidFill>
                <a:effectLst/>
                <a:uLnTx/>
                <a:uFillTx/>
                <a:latin typeface="Verdana"/>
                <a:ea typeface="+mn-ea"/>
                <a:cs typeface="+mn-cs"/>
              </a:rPr>
              <a:t>, la modalidad de obtener una pensión fraccionando el monto total de los recursos de la cuenta individual, para lo cual se tomará en cuenta la esperanza de vida de los pensionados, así como los rendimientos previsibles de los saldos.</a:t>
            </a:r>
            <a:endParaRPr kumimoji="0" lang="es-MX" sz="1800" b="0" i="0" u="none" strike="noStrike" kern="0" cap="none" spc="0" normalizeH="0" baseline="0" noProof="0">
              <a:ln>
                <a:noFill/>
              </a:ln>
              <a:solidFill>
                <a:srgbClr val="000000"/>
              </a:solidFill>
              <a:effectLst/>
              <a:uLnTx/>
              <a:uFillTx/>
              <a:latin typeface="Verdana"/>
              <a:ea typeface="+mn-ea"/>
              <a:cs typeface="+mn-cs"/>
            </a:endParaRPr>
          </a:p>
        </p:txBody>
      </p:sp>
      <p:sp>
        <p:nvSpPr>
          <p:cNvPr id="10"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418683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E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Del ramo de cesantía en edad avanzada</a:t>
            </a:r>
            <a:endParaRPr kumimoji="0" lang="en-U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581025" marR="0" lvl="0" indent="-400050" algn="just" defTabSz="914400" rtl="0" eaLnBrk="1" fontAlgn="base" latinLnBrk="0" hangingPunct="1">
              <a:lnSpc>
                <a:spcPct val="150000"/>
              </a:lnSpc>
              <a:spcBef>
                <a:spcPts val="600"/>
              </a:spcBef>
              <a:spcAft>
                <a:spcPts val="600"/>
              </a:spcAft>
              <a:buClr>
                <a:srgbClr val="1E3960"/>
              </a:buClr>
              <a:buSzTx/>
              <a:buFont typeface="+mj-lt"/>
              <a:buAutoNum type="romanUcPeriod" startAt="6"/>
              <a:tabLst/>
              <a:defRPr/>
            </a:pPr>
            <a:r>
              <a:rPr kumimoji="0" lang="es-ES" sz="1800" i="0" u="none" strike="noStrike" kern="0" cap="none" spc="0" normalizeH="0" baseline="0" noProof="0">
                <a:ln>
                  <a:noFill/>
                </a:ln>
                <a:solidFill>
                  <a:srgbClr val="000000"/>
                </a:solidFill>
                <a:effectLst/>
                <a:uLnTx/>
                <a:uFillTx/>
                <a:latin typeface="Verdana"/>
                <a:ea typeface="+mn-ea"/>
                <a:cs typeface="+mn-cs"/>
              </a:rPr>
              <a:t> </a:t>
            </a:r>
            <a:r>
              <a:rPr kumimoji="0" lang="es-ES" sz="1800" b="1" i="0" u="none" strike="noStrike" kern="0" cap="none" spc="0" normalizeH="0" baseline="0" noProof="0">
                <a:ln>
                  <a:noFill/>
                </a:ln>
                <a:solidFill>
                  <a:srgbClr val="000000"/>
                </a:solidFill>
                <a:effectLst/>
                <a:uLnTx/>
                <a:uFillTx/>
                <a:latin typeface="Verdana"/>
                <a:ea typeface="+mn-ea"/>
                <a:cs typeface="+mn-cs"/>
              </a:rPr>
              <a:t>Seguro de sobrevivencia</a:t>
            </a:r>
            <a:r>
              <a:rPr kumimoji="0" lang="es-ES" sz="1800" b="0" i="0" u="none" strike="noStrike" kern="0" cap="none" spc="0" normalizeH="0" baseline="0" noProof="0">
                <a:ln>
                  <a:noFill/>
                </a:ln>
                <a:solidFill>
                  <a:srgbClr val="000000"/>
                </a:solidFill>
                <a:effectLst/>
                <a:uLnTx/>
                <a:uFillTx/>
                <a:latin typeface="Verdana"/>
                <a:ea typeface="+mn-ea"/>
                <a:cs typeface="+mn-cs"/>
              </a:rPr>
              <a:t>, aquél que se contrata por los pensionados, por riesgos de trabajo, por invalidez, por cesantía en edad avanzada o por vejez, con cargo a los recursos de la suma asegurada, adicionada a los recursos de la cuenta individual </a:t>
            </a:r>
            <a:r>
              <a:rPr kumimoji="0" lang="es-ES" sz="1800" b="1" i="1" u="none" strike="noStrike" kern="0" cap="none" spc="0" normalizeH="0" baseline="0" noProof="0">
                <a:ln>
                  <a:noFill/>
                </a:ln>
                <a:solidFill>
                  <a:srgbClr val="000000"/>
                </a:solidFill>
                <a:effectLst/>
                <a:uLnTx/>
                <a:uFillTx/>
                <a:latin typeface="Verdana"/>
                <a:ea typeface="+mn-ea"/>
                <a:cs typeface="+mn-cs"/>
              </a:rPr>
              <a:t>a favor de sus beneficiarios para otorgarles la pensión</a:t>
            </a:r>
            <a:r>
              <a:rPr kumimoji="0" lang="es-ES" sz="1800" b="0" i="0" u="none" strike="noStrike" kern="0" cap="none" spc="0" normalizeH="0" baseline="0" noProof="0">
                <a:ln>
                  <a:noFill/>
                </a:ln>
                <a:solidFill>
                  <a:srgbClr val="000000"/>
                </a:solidFill>
                <a:effectLst/>
                <a:uLnTx/>
                <a:uFillTx/>
                <a:latin typeface="Verdana"/>
                <a:ea typeface="+mn-ea"/>
                <a:cs typeface="+mn-cs"/>
              </a:rPr>
              <a:t>, ayudas asistenciales y demás prestaciones en dinero previstas en los respectivos seguros, </a:t>
            </a:r>
            <a:r>
              <a:rPr kumimoji="0" lang="es-ES" sz="1800" b="1" i="1" u="none" strike="noStrike" kern="0" cap="none" spc="0" normalizeH="0" baseline="0" noProof="0">
                <a:ln>
                  <a:noFill/>
                </a:ln>
                <a:solidFill>
                  <a:srgbClr val="000000"/>
                </a:solidFill>
                <a:effectLst/>
                <a:uLnTx/>
                <a:uFillTx/>
                <a:latin typeface="Verdana"/>
                <a:ea typeface="+mn-ea"/>
                <a:cs typeface="+mn-cs"/>
              </a:rPr>
              <a:t>mediante la renta que se les asignará después del fallecimiento del pensionado</a:t>
            </a:r>
            <a:r>
              <a:rPr kumimoji="0" lang="es-ES" sz="1800" b="0" i="0" u="none" strike="noStrike" kern="0" cap="none" spc="0" normalizeH="0" baseline="0" noProof="0">
                <a:ln>
                  <a:noFill/>
                </a:ln>
                <a:solidFill>
                  <a:srgbClr val="000000"/>
                </a:solidFill>
                <a:effectLst/>
                <a:uLnTx/>
                <a:uFillTx/>
                <a:latin typeface="Verdana"/>
                <a:ea typeface="+mn-ea"/>
                <a:cs typeface="+mn-cs"/>
              </a:rPr>
              <a:t>, hasta la extinción legal de las pensiones.</a:t>
            </a:r>
            <a:endParaRPr kumimoji="0" lang="es-MX" sz="1800" b="0" i="0" u="none" strike="noStrike" kern="0" cap="none" spc="0" normalizeH="0" baseline="0" noProof="0">
              <a:ln>
                <a:noFill/>
              </a:ln>
              <a:solidFill>
                <a:srgbClr val="000000"/>
              </a:solidFill>
              <a:effectLst/>
              <a:uLnTx/>
              <a:uFillTx/>
              <a:latin typeface="Verdana"/>
              <a:ea typeface="+mn-ea"/>
              <a:cs typeface="+mn-cs"/>
            </a:endParaRPr>
          </a:p>
        </p:txBody>
      </p:sp>
      <p:sp>
        <p:nvSpPr>
          <p:cNvPr id="10"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03504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E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Del ramo de cesantía en edad avanzada</a:t>
            </a:r>
            <a:endParaRPr kumimoji="0" lang="en-U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581025" marR="0" lvl="0" indent="-400050" algn="just" defTabSz="914400" rtl="0" eaLnBrk="1" fontAlgn="base" latinLnBrk="0" hangingPunct="1">
              <a:lnSpc>
                <a:spcPct val="150000"/>
              </a:lnSpc>
              <a:spcBef>
                <a:spcPts val="600"/>
              </a:spcBef>
              <a:spcAft>
                <a:spcPts val="600"/>
              </a:spcAft>
              <a:buClr>
                <a:srgbClr val="1E3960"/>
              </a:buClr>
              <a:buSzTx/>
              <a:buFont typeface="+mj-lt"/>
              <a:buAutoNum type="romanUcPeriod" startAt="7"/>
              <a:tabLst/>
              <a:defRPr/>
            </a:pPr>
            <a:r>
              <a:rPr kumimoji="0" lang="es-ES" sz="1800" i="0" u="none" strike="noStrike" kern="0" cap="none" spc="0" normalizeH="0" baseline="0" noProof="0">
                <a:ln>
                  <a:noFill/>
                </a:ln>
                <a:solidFill>
                  <a:srgbClr val="000000"/>
                </a:solidFill>
                <a:effectLst/>
                <a:uLnTx/>
                <a:uFillTx/>
                <a:latin typeface="Verdana"/>
                <a:ea typeface="+mn-ea"/>
                <a:cs typeface="+mn-cs"/>
              </a:rPr>
              <a:t> </a:t>
            </a:r>
            <a:r>
              <a:rPr kumimoji="0" lang="es-ES" sz="1800" b="1" i="0" u="none" strike="noStrike" kern="0" cap="none" spc="0" normalizeH="0" baseline="0" noProof="0">
                <a:ln>
                  <a:noFill/>
                </a:ln>
                <a:solidFill>
                  <a:srgbClr val="000000"/>
                </a:solidFill>
                <a:effectLst/>
                <a:uLnTx/>
                <a:uFillTx/>
                <a:latin typeface="Verdana"/>
                <a:ea typeface="+mn-ea"/>
                <a:cs typeface="+mn-cs"/>
              </a:rPr>
              <a:t>Monto constitutivo </a:t>
            </a:r>
            <a:r>
              <a:rPr kumimoji="0" lang="es-ES" sz="1800" b="0" i="0" u="none" strike="noStrike" kern="0" cap="none" spc="0" normalizeH="0" baseline="0" noProof="0">
                <a:ln>
                  <a:noFill/>
                </a:ln>
                <a:solidFill>
                  <a:srgbClr val="000000"/>
                </a:solidFill>
                <a:effectLst/>
                <a:uLnTx/>
                <a:uFillTx/>
                <a:latin typeface="Verdana"/>
                <a:ea typeface="+mn-ea"/>
                <a:cs typeface="+mn-cs"/>
              </a:rPr>
              <a:t>es la cantidad de dinero que se requiere para contratar los seguros de renta vitalicia y de sobrevivencia con una institución de seguros.</a:t>
            </a:r>
          </a:p>
          <a:p>
            <a:pPr marL="542925" marR="0" lvl="0" indent="-361950" algn="just" defTabSz="914400" rtl="0" eaLnBrk="1" fontAlgn="base" latinLnBrk="0" hangingPunct="1">
              <a:lnSpc>
                <a:spcPct val="150000"/>
              </a:lnSpc>
              <a:spcBef>
                <a:spcPts val="600"/>
              </a:spcBef>
              <a:spcAft>
                <a:spcPts val="600"/>
              </a:spcAft>
              <a:buClr>
                <a:srgbClr val="1E3960"/>
              </a:buClr>
              <a:buSzTx/>
              <a:buFont typeface="+mj-lt"/>
              <a:buAutoNum type="romanUcPeriod" startAt="7"/>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 </a:t>
            </a:r>
            <a:r>
              <a:rPr kumimoji="0" lang="es-ES" sz="1800" b="1" i="0" u="none" strike="noStrike" kern="0" cap="none" spc="0" normalizeH="0" baseline="0" noProof="0">
                <a:ln>
                  <a:noFill/>
                </a:ln>
                <a:solidFill>
                  <a:srgbClr val="000000"/>
                </a:solidFill>
                <a:effectLst/>
                <a:uLnTx/>
                <a:uFillTx/>
                <a:latin typeface="Verdana"/>
                <a:ea typeface="+mn-ea"/>
                <a:cs typeface="+mn-cs"/>
              </a:rPr>
              <a:t>Suma asegurada </a:t>
            </a:r>
            <a:r>
              <a:rPr kumimoji="0" lang="es-ES" sz="1800" b="0" i="0" u="none" strike="noStrike" kern="0" cap="none" spc="0" normalizeH="0" baseline="0" noProof="0">
                <a:ln>
                  <a:noFill/>
                </a:ln>
                <a:solidFill>
                  <a:srgbClr val="000000"/>
                </a:solidFill>
                <a:effectLst/>
                <a:uLnTx/>
                <a:uFillTx/>
                <a:latin typeface="Verdana"/>
                <a:ea typeface="+mn-ea"/>
                <a:cs typeface="+mn-cs"/>
              </a:rPr>
              <a:t>es la cantidad que resulta de restar al monto constitutivo el saldo de la cuenta individual del trabajador. El importe de esta cantidad queda a cargo del IMSS.</a:t>
            </a:r>
          </a:p>
        </p:txBody>
      </p:sp>
      <p:sp>
        <p:nvSpPr>
          <p:cNvPr id="10"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53182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E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Del ramo de cesantía en edad avanzada</a:t>
            </a:r>
            <a:endParaRPr kumimoji="0" lang="en-U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1073708" y="1392575"/>
            <a:ext cx="7009159" cy="3097533"/>
          </a:xfrm>
          <a:prstGeom prst="rect">
            <a:avLst/>
          </a:prstGeom>
        </p:spPr>
      </p:pic>
      <p:sp>
        <p:nvSpPr>
          <p:cNvPr id="10"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mc:AlternateContent xmlns:mc="http://schemas.openxmlformats.org/markup-compatibility/2006">
        <mc:Choice xmlns:a14="http://schemas.microsoft.com/office/drawing/2010/main" Requires="a14">
          <p:sp>
            <p:nvSpPr>
              <p:cNvPr id="3" name="TextBox 2"/>
              <p:cNvSpPr txBox="1"/>
              <p:nvPr/>
            </p:nvSpPr>
            <p:spPr>
              <a:xfrm>
                <a:off x="259305" y="4503748"/>
                <a:ext cx="7483085" cy="738664"/>
              </a:xfrm>
              <a:prstGeom prst="rect">
                <a:avLst/>
              </a:prstGeom>
              <a:noFill/>
            </p:spPr>
            <p:txBody>
              <a:bodyPr wrap="square" rtlCol="0">
                <a:spAutoFit/>
              </a:bodyPr>
              <a:lstStyle/>
              <a:p>
                <a:pPr>
                  <a:spcBef>
                    <a:spcPts val="600"/>
                  </a:spcBef>
                  <a:spcAft>
                    <a:spcPts val="600"/>
                  </a:spcAft>
                </a:pPr>
                <a14:m>
                  <m:oMathPara xmlns:m="http://schemas.openxmlformats.org/officeDocument/2006/math">
                    <m:oMathParaPr>
                      <m:jc m:val="left"/>
                    </m:oMathParaPr>
                    <m:oMath xmlns:m="http://schemas.openxmlformats.org/officeDocument/2006/math">
                      <m:r>
                        <a:rPr lang="es-MX" sz="1600" b="0" i="1" smtClean="0">
                          <a:latin typeface="Cambria Math" panose="02040503050406030204" pitchFamily="18" charset="0"/>
                        </a:rPr>
                        <m:t>𝑀𝑜𝑛𝑡𝑜</m:t>
                      </m:r>
                      <m:r>
                        <a:rPr lang="es-MX" sz="1600" b="0" i="1" smtClean="0">
                          <a:latin typeface="Cambria Math" panose="02040503050406030204" pitchFamily="18" charset="0"/>
                        </a:rPr>
                        <m:t> </m:t>
                      </m:r>
                      <m:r>
                        <a:rPr lang="es-MX" sz="1600" b="0" i="1" smtClean="0">
                          <a:latin typeface="Cambria Math" panose="02040503050406030204" pitchFamily="18" charset="0"/>
                        </a:rPr>
                        <m:t>𝐶𝑜𝑛𝑠𝑡𝑖𝑡𝑢𝑡𝑖𝑣𝑜</m:t>
                      </m:r>
                      <m:r>
                        <a:rPr lang="es-MX" sz="1600" b="0" i="1" smtClean="0">
                          <a:latin typeface="Cambria Math" panose="02040503050406030204" pitchFamily="18" charset="0"/>
                        </a:rPr>
                        <m:t>−</m:t>
                      </m:r>
                      <m:sSub>
                        <m:sSubPr>
                          <m:ctrlPr>
                            <a:rPr lang="es-MX" sz="1600" b="0" i="1" smtClean="0">
                              <a:latin typeface="Cambria Math" panose="02040503050406030204" pitchFamily="18" charset="0"/>
                            </a:rPr>
                          </m:ctrlPr>
                        </m:sSubPr>
                        <m:e>
                          <m:r>
                            <a:rPr lang="es-MX" sz="1600" b="0" i="1" smtClean="0">
                              <a:latin typeface="Cambria Math" panose="02040503050406030204" pitchFamily="18" charset="0"/>
                            </a:rPr>
                            <m:t>𝑆𝑎𝑙𝑑𝑜</m:t>
                          </m:r>
                          <m:r>
                            <a:rPr lang="es-MX" sz="1600" b="0" i="1" smtClean="0">
                              <a:latin typeface="Cambria Math" panose="02040503050406030204" pitchFamily="18" charset="0"/>
                            </a:rPr>
                            <m:t> </m:t>
                          </m:r>
                          <m:r>
                            <a:rPr lang="es-MX" sz="1600" b="0" i="1" smtClean="0">
                              <a:latin typeface="Cambria Math" panose="02040503050406030204" pitchFamily="18" charset="0"/>
                            </a:rPr>
                            <m:t>𝐶𝑢𝑒𝑛𝑡𝑎</m:t>
                          </m:r>
                          <m:r>
                            <a:rPr lang="es-MX" sz="1600" b="0" i="1" smtClean="0">
                              <a:latin typeface="Cambria Math" panose="02040503050406030204" pitchFamily="18" charset="0"/>
                            </a:rPr>
                            <m:t> </m:t>
                          </m:r>
                          <m:r>
                            <a:rPr lang="es-MX" sz="1600" b="0" i="1" smtClean="0">
                              <a:latin typeface="Cambria Math" panose="02040503050406030204" pitchFamily="18" charset="0"/>
                            </a:rPr>
                            <m:t>𝐼𝑛𝑑𝑖𝑣𝑖𝑑𝑢𝑎𝑙</m:t>
                          </m:r>
                        </m:e>
                        <m:sub>
                          <m:r>
                            <a:rPr lang="es-MX" sz="1600" b="0" i="1" smtClean="0">
                              <a:latin typeface="Cambria Math" panose="02040503050406030204" pitchFamily="18" charset="0"/>
                            </a:rPr>
                            <m:t>𝑆𝐶𝐸𝐴𝑉</m:t>
                          </m:r>
                        </m:sub>
                      </m:sSub>
                      <m:r>
                        <a:rPr lang="es-MX" sz="1600" b="0" i="1" smtClean="0">
                          <a:latin typeface="Cambria Math" panose="02040503050406030204" pitchFamily="18" charset="0"/>
                        </a:rPr>
                        <m:t>=</m:t>
                      </m:r>
                      <m:r>
                        <a:rPr lang="es-MX" sz="1600" b="0" i="1" smtClean="0">
                          <a:latin typeface="Cambria Math" panose="02040503050406030204" pitchFamily="18" charset="0"/>
                        </a:rPr>
                        <m:t>𝑆𝑢𝑚𝑎</m:t>
                      </m:r>
                      <m:r>
                        <a:rPr lang="es-MX" sz="1600" b="0" i="1" smtClean="0">
                          <a:latin typeface="Cambria Math" panose="02040503050406030204" pitchFamily="18" charset="0"/>
                        </a:rPr>
                        <m:t> </m:t>
                      </m:r>
                      <m:r>
                        <a:rPr lang="es-MX" sz="1600" b="0" i="1" smtClean="0">
                          <a:latin typeface="Cambria Math" panose="02040503050406030204" pitchFamily="18" charset="0"/>
                        </a:rPr>
                        <m:t>𝐴𝑠𝑒𝑔𝑢𝑟𝑎𝑑𝑎</m:t>
                      </m:r>
                    </m:oMath>
                  </m:oMathPara>
                </a14:m>
                <a:endParaRPr lang="es-MX" sz="1600">
                  <a:latin typeface="Verdana" panose="020B0604030504040204" pitchFamily="34" charset="0"/>
                  <a:ea typeface="Verdana" panose="020B0604030504040204" pitchFamily="34" charset="0"/>
                </a:endParaRPr>
              </a:p>
              <a:p>
                <a:pPr>
                  <a:spcBef>
                    <a:spcPts val="600"/>
                  </a:spcBef>
                  <a:spcAft>
                    <a:spcPts val="600"/>
                  </a:spcAft>
                </a:pPr>
                <a:r>
                  <a:rPr lang="es-MX" sz="1600">
                    <a:latin typeface="Verdana" panose="020B0604030504040204" pitchFamily="34" charset="0"/>
                    <a:ea typeface="Verdana" panose="020B0604030504040204" pitchFamily="34" charset="0"/>
                  </a:rPr>
                  <a:t>Donde:</a:t>
                </a:r>
              </a:p>
            </p:txBody>
          </p:sp>
        </mc:Choice>
        <mc:Fallback>
          <p:sp>
            <p:nvSpPr>
              <p:cNvPr id="3" name="TextBox 2"/>
              <p:cNvSpPr txBox="1">
                <a:spLocks noRot="1" noChangeAspect="1" noMove="1" noResize="1" noEditPoints="1" noAdjustHandles="1" noChangeArrowheads="1" noChangeShapeType="1" noTextEdit="1"/>
              </p:cNvSpPr>
              <p:nvPr/>
            </p:nvSpPr>
            <p:spPr>
              <a:xfrm>
                <a:off x="259305" y="4503748"/>
                <a:ext cx="7483085" cy="738664"/>
              </a:xfrm>
              <a:prstGeom prst="rect">
                <a:avLst/>
              </a:prstGeom>
              <a:blipFill>
                <a:blip r:embed="rId3"/>
                <a:stretch>
                  <a:fillRect l="-489" b="-99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p:cNvSpPr/>
              <p:nvPr/>
            </p:nvSpPr>
            <p:spPr>
              <a:xfrm>
                <a:off x="257810" y="5186974"/>
                <a:ext cx="8533490" cy="1467646"/>
              </a:xfrm>
              <a:prstGeom prst="rect">
                <a:avLst/>
              </a:prstGeom>
            </p:spPr>
            <p:txBody>
              <a:bodyPr wrap="none">
                <a:spAutoFit/>
              </a:bodyPr>
              <a:lstStyle/>
              <a:p>
                <a:pPr>
                  <a:lnSpc>
                    <a:spcPct val="110000"/>
                  </a:lnSpc>
                  <a:spcBef>
                    <a:spcPts val="600"/>
                  </a:spcBef>
                  <a:spcAft>
                    <a:spcPts val="600"/>
                  </a:spcAft>
                </a:pPr>
                <a14:m>
                  <m:oMathPara xmlns:m="http://schemas.openxmlformats.org/officeDocument/2006/math">
                    <m:oMathParaPr>
                      <m:jc m:val="left"/>
                    </m:oMathParaPr>
                    <m:oMath xmlns:m="http://schemas.openxmlformats.org/officeDocument/2006/math">
                      <m:r>
                        <a:rPr lang="es-MX" sz="1600" b="0" i="1" smtClean="0">
                          <a:latin typeface="Cambria Math" panose="02040503050406030204" pitchFamily="18" charset="0"/>
                        </a:rPr>
                        <m:t>𝑀𝑜𝑛𝑡𝑜</m:t>
                      </m:r>
                      <m:r>
                        <a:rPr lang="es-MX" sz="1600" b="0" i="1" smtClean="0">
                          <a:latin typeface="Cambria Math" panose="02040503050406030204" pitchFamily="18" charset="0"/>
                        </a:rPr>
                        <m:t> </m:t>
                      </m:r>
                      <m:r>
                        <a:rPr lang="es-MX" sz="1600" b="0" i="1" smtClean="0">
                          <a:latin typeface="Cambria Math" panose="02040503050406030204" pitchFamily="18" charset="0"/>
                        </a:rPr>
                        <m:t>𝐶𝑜𝑛𝑠𝑡𝑖𝑡𝑢𝑡𝑖𝑣𝑜</m:t>
                      </m:r>
                      <m:r>
                        <a:rPr lang="es-MX" sz="1600" b="0" i="1" smtClean="0">
                          <a:latin typeface="Cambria Math" panose="02040503050406030204" pitchFamily="18" charset="0"/>
                        </a:rPr>
                        <m:t>=</m:t>
                      </m:r>
                      <m:r>
                        <a:rPr lang="es-MX" sz="1600" b="0" i="1" smtClean="0">
                          <a:latin typeface="Cambria Math" panose="02040503050406030204" pitchFamily="18" charset="0"/>
                        </a:rPr>
                        <m:t>𝑀𝑜𝑛𝑡𝑜</m:t>
                      </m:r>
                      <m:r>
                        <a:rPr lang="es-MX" sz="1600" b="0" i="1" smtClean="0">
                          <a:latin typeface="Cambria Math" panose="02040503050406030204" pitchFamily="18" charset="0"/>
                        </a:rPr>
                        <m:t> </m:t>
                      </m:r>
                      <m:r>
                        <a:rPr lang="es-MX" sz="1600" b="0" i="1" smtClean="0">
                          <a:latin typeface="Cambria Math" panose="02040503050406030204" pitchFamily="18" charset="0"/>
                        </a:rPr>
                        <m:t>𝐶𝑜𝑛𝑠𝑡𝑖𝑡𝑢𝑡𝑖𝑣𝑜</m:t>
                      </m:r>
                      <m:r>
                        <a:rPr lang="es-MX" sz="1600" b="0" i="1" smtClean="0">
                          <a:latin typeface="Cambria Math" panose="02040503050406030204" pitchFamily="18" charset="0"/>
                        </a:rPr>
                        <m:t> </m:t>
                      </m:r>
                      <m:r>
                        <a:rPr lang="es-MX" sz="1600" b="0" i="1" smtClean="0">
                          <a:latin typeface="Cambria Math" panose="02040503050406030204" pitchFamily="18" charset="0"/>
                        </a:rPr>
                        <m:t>𝐴𝑠𝑒𝑔𝑢𝑟𝑎𝑑𝑜</m:t>
                      </m:r>
                      <m:r>
                        <a:rPr lang="es-MX" sz="1600" b="0" i="1" smtClean="0">
                          <a:latin typeface="Cambria Math" panose="02040503050406030204" pitchFamily="18" charset="0"/>
                        </a:rPr>
                        <m:t>+</m:t>
                      </m:r>
                      <m:r>
                        <a:rPr lang="es-MX" sz="1600" i="1">
                          <a:latin typeface="Cambria Math" panose="02040503050406030204" pitchFamily="18" charset="0"/>
                        </a:rPr>
                        <m:t>𝑀𝑜𝑛𝑡𝑜</m:t>
                      </m:r>
                      <m:r>
                        <a:rPr lang="es-MX" sz="1600" i="1">
                          <a:latin typeface="Cambria Math" panose="02040503050406030204" pitchFamily="18" charset="0"/>
                        </a:rPr>
                        <m:t> </m:t>
                      </m:r>
                      <m:r>
                        <a:rPr lang="es-MX" sz="1600" i="1">
                          <a:latin typeface="Cambria Math" panose="02040503050406030204" pitchFamily="18" charset="0"/>
                        </a:rPr>
                        <m:t>𝐶𝑜𝑛𝑠𝑡𝑖𝑡𝑢𝑡𝑖𝑣𝑜</m:t>
                      </m:r>
                      <m:r>
                        <a:rPr lang="es-MX" sz="1600" i="1">
                          <a:latin typeface="Cambria Math" panose="02040503050406030204" pitchFamily="18" charset="0"/>
                        </a:rPr>
                        <m:t> </m:t>
                      </m:r>
                      <m:r>
                        <a:rPr lang="es-MX" sz="1600" b="0" i="1" smtClean="0">
                          <a:latin typeface="Cambria Math" panose="02040503050406030204" pitchFamily="18" charset="0"/>
                        </a:rPr>
                        <m:t>𝐵𝑒𝑛𝑒𝑓𝑖𝑐𝑖𝑎𝑟𝑖𝑜𝑠</m:t>
                      </m:r>
                    </m:oMath>
                  </m:oMathPara>
                </a14:m>
                <a:endParaRPr lang="es-MX" sz="1600" b="0" i="1">
                  <a:latin typeface="Cambria Math" panose="02040503050406030204" pitchFamily="18" charset="0"/>
                </a:endParaRPr>
              </a:p>
              <a:p>
                <a:pPr marL="1882775">
                  <a:lnSpc>
                    <a:spcPct val="110000"/>
                  </a:lnSpc>
                  <a:spcBef>
                    <a:spcPts val="600"/>
                  </a:spcBef>
                  <a:spcAft>
                    <a:spcPts val="600"/>
                  </a:spcAft>
                </a:pPr>
                <a14:m>
                  <m:oMathPara xmlns:m="http://schemas.openxmlformats.org/officeDocument/2006/math">
                    <m:oMathParaPr>
                      <m:jc m:val="left"/>
                    </m:oMathParaPr>
                    <m:oMath xmlns:m="http://schemas.openxmlformats.org/officeDocument/2006/math">
                      <m:r>
                        <a:rPr lang="es-MX" sz="1600" b="0" i="1" smtClean="0">
                          <a:latin typeface="Cambria Math" panose="02040503050406030204" pitchFamily="18" charset="0"/>
                        </a:rPr>
                        <m:t>=</m:t>
                      </m:r>
                      <m:r>
                        <a:rPr lang="es-MX" sz="1600" i="1">
                          <a:latin typeface="Cambria Math" panose="02040503050406030204" pitchFamily="18" charset="0"/>
                        </a:rPr>
                        <m:t>𝑉𝑃</m:t>
                      </m:r>
                      <m:d>
                        <m:dPr>
                          <m:begChr m:val="{"/>
                          <m:endChr m:val="}"/>
                          <m:ctrlPr>
                            <a:rPr lang="es-MX" sz="1600" i="1">
                              <a:latin typeface="Cambria Math" panose="02040503050406030204" pitchFamily="18" charset="0"/>
                            </a:rPr>
                          </m:ctrlPr>
                        </m:dPr>
                        <m:e>
                          <m:r>
                            <a:rPr lang="es-MX" sz="1600" i="1">
                              <a:latin typeface="Cambria Math" panose="02040503050406030204" pitchFamily="18" charset="0"/>
                            </a:rPr>
                            <m:t>𝐸</m:t>
                          </m:r>
                          <m:d>
                            <m:dPr>
                              <m:begChr m:val="["/>
                              <m:endChr m:val="]"/>
                              <m:ctrlPr>
                                <a:rPr lang="es-MX" sz="1600" i="1">
                                  <a:latin typeface="Cambria Math" panose="02040503050406030204" pitchFamily="18" charset="0"/>
                                </a:rPr>
                              </m:ctrlPr>
                            </m:dPr>
                            <m:e>
                              <m:r>
                                <a:rPr lang="es-MX" sz="1600" b="0" i="1" smtClean="0">
                                  <a:latin typeface="Cambria Math" panose="02040503050406030204" pitchFamily="18" charset="0"/>
                                </a:rPr>
                                <m:t>𝑃𝑒𝑛𝑠𝑖</m:t>
                              </m:r>
                              <m:r>
                                <a:rPr lang="es-MX" sz="1600" b="0" i="1" smtClean="0">
                                  <a:latin typeface="Cambria Math" panose="02040503050406030204" pitchFamily="18" charset="0"/>
                                </a:rPr>
                                <m:t>ó</m:t>
                              </m:r>
                              <m:r>
                                <a:rPr lang="es-MX" sz="1600" b="0" i="1" smtClean="0">
                                  <a:latin typeface="Cambria Math" panose="02040503050406030204" pitchFamily="18" charset="0"/>
                                </a:rPr>
                                <m:t>𝑛</m:t>
                              </m:r>
                              <m:r>
                                <a:rPr lang="es-MX" sz="1600" b="0" i="1" smtClean="0">
                                  <a:latin typeface="Cambria Math" panose="02040503050406030204" pitchFamily="18" charset="0"/>
                                </a:rPr>
                                <m:t> </m:t>
                              </m:r>
                              <m:r>
                                <a:rPr lang="es-MX" sz="1600" b="0" i="1" smtClean="0">
                                  <a:latin typeface="Cambria Math" panose="02040503050406030204" pitchFamily="18" charset="0"/>
                                </a:rPr>
                                <m:t>𝐴𝑠𝑒𝑔𝑢𝑟𝑎𝑑𝑜</m:t>
                              </m:r>
                              <m:r>
                                <a:rPr lang="es-MX" sz="1600" b="0" i="1" smtClean="0">
                                  <a:latin typeface="Cambria Math" panose="02040503050406030204" pitchFamily="18" charset="0"/>
                                </a:rPr>
                                <m:t>+</m:t>
                              </m:r>
                              <m:r>
                                <a:rPr lang="es-MX" sz="1600" b="0" i="1" smtClean="0">
                                  <a:latin typeface="Cambria Math" panose="02040503050406030204" pitchFamily="18" charset="0"/>
                                </a:rPr>
                                <m:t>𝑃𝑒𝑛𝑠𝑖</m:t>
                              </m:r>
                              <m:r>
                                <a:rPr lang="es-MX" sz="1600" b="0" i="1" smtClean="0">
                                  <a:latin typeface="Cambria Math" panose="02040503050406030204" pitchFamily="18" charset="0"/>
                                </a:rPr>
                                <m:t>ó</m:t>
                              </m:r>
                              <m:r>
                                <a:rPr lang="es-MX" sz="1600" b="0" i="1" smtClean="0">
                                  <a:latin typeface="Cambria Math" panose="02040503050406030204" pitchFamily="18" charset="0"/>
                                </a:rPr>
                                <m:t>𝑛</m:t>
                              </m:r>
                              <m:r>
                                <a:rPr lang="es-MX" sz="1600" b="0" i="1" smtClean="0">
                                  <a:latin typeface="Cambria Math" panose="02040503050406030204" pitchFamily="18" charset="0"/>
                                </a:rPr>
                                <m:t> </m:t>
                              </m:r>
                              <m:r>
                                <a:rPr lang="es-MX" sz="1600" b="0" i="1" smtClean="0">
                                  <a:latin typeface="Cambria Math" panose="02040503050406030204" pitchFamily="18" charset="0"/>
                                </a:rPr>
                                <m:t>𝐵𝑒𝑛𝑒𝑓𝑖𝑐𝑖𝑎𝑟𝑖𝑜𝑠</m:t>
                              </m:r>
                            </m:e>
                          </m:d>
                        </m:e>
                      </m:d>
                    </m:oMath>
                  </m:oMathPara>
                </a14:m>
                <a:endParaRPr lang="es-MX" sz="1600"/>
              </a:p>
              <a:p>
                <a:pPr>
                  <a:lnSpc>
                    <a:spcPct val="110000"/>
                  </a:lnSpc>
                  <a:spcBef>
                    <a:spcPts val="600"/>
                  </a:spcBef>
                  <a:spcAft>
                    <a:spcPts val="600"/>
                  </a:spcAft>
                </a:pPr>
                <a14:m>
                  <m:oMathPara xmlns:m="http://schemas.openxmlformats.org/officeDocument/2006/math">
                    <m:oMathParaPr>
                      <m:jc m:val="left"/>
                    </m:oMathParaPr>
                    <m:oMath xmlns:m="http://schemas.openxmlformats.org/officeDocument/2006/math">
                      <m:sSub>
                        <m:sSubPr>
                          <m:ctrlPr>
                            <a:rPr lang="es-MX" sz="1600" i="1">
                              <a:latin typeface="Cambria Math" panose="02040503050406030204" pitchFamily="18" charset="0"/>
                            </a:rPr>
                          </m:ctrlPr>
                        </m:sSubPr>
                        <m:e>
                          <m:r>
                            <a:rPr lang="es-MX" sz="1600" i="1">
                              <a:latin typeface="Cambria Math" panose="02040503050406030204" pitchFamily="18" charset="0"/>
                            </a:rPr>
                            <m:t>𝑆𝑎𝑙𝑑𝑜</m:t>
                          </m:r>
                          <m:r>
                            <a:rPr lang="es-MX" sz="1600" i="1">
                              <a:latin typeface="Cambria Math" panose="02040503050406030204" pitchFamily="18" charset="0"/>
                            </a:rPr>
                            <m:t> </m:t>
                          </m:r>
                          <m:r>
                            <a:rPr lang="es-MX" sz="1600" i="1">
                              <a:latin typeface="Cambria Math" panose="02040503050406030204" pitchFamily="18" charset="0"/>
                            </a:rPr>
                            <m:t>𝐶𝑢𝑒𝑛𝑡𝑎</m:t>
                          </m:r>
                          <m:r>
                            <a:rPr lang="es-MX" sz="1600" i="1">
                              <a:latin typeface="Cambria Math" panose="02040503050406030204" pitchFamily="18" charset="0"/>
                            </a:rPr>
                            <m:t> </m:t>
                          </m:r>
                          <m:r>
                            <a:rPr lang="es-MX" sz="1600" i="1">
                              <a:latin typeface="Cambria Math" panose="02040503050406030204" pitchFamily="18" charset="0"/>
                            </a:rPr>
                            <m:t>𝐼𝑛𝑑𝑖𝑣𝑖𝑑𝑢𝑎𝑙</m:t>
                          </m:r>
                        </m:e>
                        <m:sub>
                          <m:r>
                            <a:rPr lang="es-MX" sz="1600" i="1">
                              <a:latin typeface="Cambria Math" panose="02040503050406030204" pitchFamily="18" charset="0"/>
                            </a:rPr>
                            <m:t>𝑆𝐶𝐸𝐴𝑉</m:t>
                          </m:r>
                        </m:sub>
                      </m:sSub>
                      <m:r>
                        <a:rPr lang="es-MX" sz="1600" i="1">
                          <a:latin typeface="Cambria Math" panose="02040503050406030204" pitchFamily="18" charset="0"/>
                        </a:rPr>
                        <m:t>=</m:t>
                      </m:r>
                      <m:r>
                        <a:rPr lang="es-MX" sz="1600" b="0" i="1" smtClean="0">
                          <a:latin typeface="Cambria Math" panose="02040503050406030204" pitchFamily="18" charset="0"/>
                        </a:rPr>
                        <m:t>𝐴𝑝𝑜𝑟𝑡𝑎𝑐𝑖𝑜𝑛𝑒𝑠</m:t>
                      </m:r>
                      <m:r>
                        <a:rPr lang="es-MX" sz="1600" b="0" i="1" smtClean="0">
                          <a:latin typeface="Cambria Math" panose="02040503050406030204" pitchFamily="18" charset="0"/>
                          <a:ea typeface="Cambria Math" panose="02040503050406030204" pitchFamily="18" charset="0"/>
                        </a:rPr>
                        <m:t>×</m:t>
                      </m:r>
                      <m:d>
                        <m:dPr>
                          <m:begChr m:val="["/>
                          <m:endChr m:val="]"/>
                          <m:ctrlPr>
                            <a:rPr lang="es-MX" sz="1600" b="0" i="1" smtClean="0">
                              <a:latin typeface="Cambria Math" panose="02040503050406030204" pitchFamily="18" charset="0"/>
                              <a:ea typeface="Cambria Math" panose="02040503050406030204" pitchFamily="18" charset="0"/>
                            </a:rPr>
                          </m:ctrlPr>
                        </m:dPr>
                        <m:e>
                          <m:f>
                            <m:fPr>
                              <m:ctrlPr>
                                <a:rPr lang="es-MX" sz="1600" b="0" i="1" smtClean="0">
                                  <a:latin typeface="Cambria Math" panose="02040503050406030204" pitchFamily="18" charset="0"/>
                                  <a:ea typeface="Cambria Math" panose="02040503050406030204" pitchFamily="18" charset="0"/>
                                </a:rPr>
                              </m:ctrlPr>
                            </m:fPr>
                            <m:num>
                              <m:sSup>
                                <m:sSupPr>
                                  <m:ctrlPr>
                                    <a:rPr lang="es-MX" sz="1600" b="0" i="1" smtClean="0">
                                      <a:latin typeface="Cambria Math" panose="02040503050406030204" pitchFamily="18" charset="0"/>
                                      <a:ea typeface="Cambria Math" panose="02040503050406030204" pitchFamily="18" charset="0"/>
                                    </a:rPr>
                                  </m:ctrlPr>
                                </m:sSupPr>
                                <m:e>
                                  <m:d>
                                    <m:dPr>
                                      <m:ctrlPr>
                                        <a:rPr lang="es-MX" sz="1600" b="0" i="1" smtClean="0">
                                          <a:latin typeface="Cambria Math" panose="02040503050406030204" pitchFamily="18" charset="0"/>
                                          <a:ea typeface="Cambria Math" panose="02040503050406030204" pitchFamily="18" charset="0"/>
                                        </a:rPr>
                                      </m:ctrlPr>
                                    </m:dPr>
                                    <m:e>
                                      <m:r>
                                        <a:rPr lang="es-MX" sz="1600" b="0" i="1" smtClean="0">
                                          <a:latin typeface="Cambria Math" panose="02040503050406030204" pitchFamily="18" charset="0"/>
                                          <a:ea typeface="Cambria Math" panose="02040503050406030204" pitchFamily="18" charset="0"/>
                                        </a:rPr>
                                        <m:t>1+</m:t>
                                      </m:r>
                                      <m:r>
                                        <a:rPr lang="es-MX" sz="1600" b="0" i="1" smtClean="0">
                                          <a:latin typeface="Cambria Math" panose="02040503050406030204" pitchFamily="18" charset="0"/>
                                          <a:ea typeface="Cambria Math" panose="02040503050406030204" pitchFamily="18" charset="0"/>
                                        </a:rPr>
                                        <m:t>𝑖</m:t>
                                      </m:r>
                                    </m:e>
                                  </m:d>
                                </m:e>
                                <m:sup>
                                  <m:r>
                                    <a:rPr lang="es-MX" sz="1600" b="0" i="1" smtClean="0">
                                      <a:latin typeface="Cambria Math" panose="02040503050406030204" pitchFamily="18" charset="0"/>
                                      <a:ea typeface="Cambria Math" panose="02040503050406030204" pitchFamily="18" charset="0"/>
                                    </a:rPr>
                                    <m:t>𝑛</m:t>
                                  </m:r>
                                </m:sup>
                              </m:sSup>
                              <m:r>
                                <a:rPr lang="es-MX" sz="1600" b="0" i="1" smtClean="0">
                                  <a:latin typeface="Cambria Math" panose="02040503050406030204" pitchFamily="18" charset="0"/>
                                  <a:ea typeface="Cambria Math" panose="02040503050406030204" pitchFamily="18" charset="0"/>
                                </a:rPr>
                                <m:t>−</m:t>
                              </m:r>
                              <m:sSup>
                                <m:sSupPr>
                                  <m:ctrlPr>
                                    <a:rPr lang="es-MX" sz="1600" i="1">
                                      <a:latin typeface="Cambria Math" panose="02040503050406030204" pitchFamily="18" charset="0"/>
                                      <a:ea typeface="Cambria Math" panose="02040503050406030204" pitchFamily="18" charset="0"/>
                                    </a:rPr>
                                  </m:ctrlPr>
                                </m:sSupPr>
                                <m:e>
                                  <m:d>
                                    <m:dPr>
                                      <m:ctrlPr>
                                        <a:rPr lang="es-MX" sz="1600" i="1">
                                          <a:latin typeface="Cambria Math" panose="02040503050406030204" pitchFamily="18" charset="0"/>
                                          <a:ea typeface="Cambria Math" panose="02040503050406030204" pitchFamily="18" charset="0"/>
                                        </a:rPr>
                                      </m:ctrlPr>
                                    </m:dPr>
                                    <m:e>
                                      <m:r>
                                        <a:rPr lang="es-MX" sz="1600" i="1">
                                          <a:latin typeface="Cambria Math" panose="02040503050406030204" pitchFamily="18" charset="0"/>
                                          <a:ea typeface="Cambria Math" panose="02040503050406030204" pitchFamily="18" charset="0"/>
                                        </a:rPr>
                                        <m:t>1+</m:t>
                                      </m:r>
                                      <m:r>
                                        <a:rPr lang="es-MX" sz="1600" b="0" i="1" smtClean="0">
                                          <a:latin typeface="Cambria Math" panose="02040503050406030204" pitchFamily="18" charset="0"/>
                                          <a:ea typeface="Cambria Math" panose="02040503050406030204" pitchFamily="18" charset="0"/>
                                        </a:rPr>
                                        <m:t>𝑘</m:t>
                                      </m:r>
                                    </m:e>
                                  </m:d>
                                </m:e>
                                <m:sup>
                                  <m:r>
                                    <a:rPr lang="es-MX" sz="1600" i="1">
                                      <a:latin typeface="Cambria Math" panose="02040503050406030204" pitchFamily="18" charset="0"/>
                                      <a:ea typeface="Cambria Math" panose="02040503050406030204" pitchFamily="18" charset="0"/>
                                    </a:rPr>
                                    <m:t>𝑛</m:t>
                                  </m:r>
                                </m:sup>
                              </m:sSup>
                            </m:num>
                            <m:den>
                              <m:r>
                                <a:rPr lang="es-MX" sz="1600" b="0" i="1" smtClean="0">
                                  <a:latin typeface="Cambria Math" panose="02040503050406030204" pitchFamily="18" charset="0"/>
                                  <a:ea typeface="Cambria Math" panose="02040503050406030204" pitchFamily="18" charset="0"/>
                                </a:rPr>
                                <m:t>𝑖</m:t>
                              </m:r>
                              <m:r>
                                <a:rPr lang="es-MX" sz="1600" b="0" i="1" smtClean="0">
                                  <a:latin typeface="Cambria Math" panose="02040503050406030204" pitchFamily="18" charset="0"/>
                                  <a:ea typeface="Cambria Math" panose="02040503050406030204" pitchFamily="18" charset="0"/>
                                </a:rPr>
                                <m:t>−</m:t>
                              </m:r>
                              <m:r>
                                <a:rPr lang="es-MX" sz="1600" b="0" i="1" smtClean="0">
                                  <a:latin typeface="Cambria Math" panose="02040503050406030204" pitchFamily="18" charset="0"/>
                                  <a:ea typeface="Cambria Math" panose="02040503050406030204" pitchFamily="18" charset="0"/>
                                </a:rPr>
                                <m:t>𝑘</m:t>
                              </m:r>
                            </m:den>
                          </m:f>
                        </m:e>
                      </m:d>
                    </m:oMath>
                  </m:oMathPara>
                </a14:m>
                <a:endParaRPr lang="es-MX" sz="1600"/>
              </a:p>
            </p:txBody>
          </p:sp>
        </mc:Choice>
        <mc:Fallback>
          <p:sp>
            <p:nvSpPr>
              <p:cNvPr id="4" name="Rectangle 3"/>
              <p:cNvSpPr>
                <a:spLocks noRot="1" noChangeAspect="1" noMove="1" noResize="1" noEditPoints="1" noAdjustHandles="1" noChangeArrowheads="1" noChangeShapeType="1" noTextEdit="1"/>
              </p:cNvSpPr>
              <p:nvPr/>
            </p:nvSpPr>
            <p:spPr>
              <a:xfrm>
                <a:off x="257810" y="5186974"/>
                <a:ext cx="8533490" cy="146764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7797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E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Del ramo de cesantía en edad avanzada</a:t>
            </a:r>
            <a:endParaRPr kumimoji="0" lang="en-U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marR="0" lvl="0" indent="0" algn="just" defTabSz="914400" rtl="0" eaLnBrk="1" fontAlgn="base" latinLnBrk="0" hangingPunct="1">
              <a:lnSpc>
                <a:spcPct val="150000"/>
              </a:lnSpc>
              <a:spcBef>
                <a:spcPts val="600"/>
              </a:spcBef>
              <a:spcAft>
                <a:spcPts val="600"/>
              </a:spcAft>
              <a:buClr>
                <a:srgbClr val="1E3960"/>
              </a:buClr>
              <a:buSzTx/>
              <a:buFont typeface="Wingdings" pitchFamily="2" charset="2"/>
              <a:buNone/>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La renta vitalicia y el seguro de sobrevivencia que otorguen de acuerdo a lo previsto en los seguros de riesgos de trabajo, invalidez y vida y retiro, cesantía en edad avanzada y vejez, las instituciones de seguros se sujetarán a las reglas de carácter general que expida la Comisión Nacional de Seguros y Fianzas (CNSF), oyendo previamente la opinión de la CONSAR.</a:t>
            </a:r>
            <a:endParaRPr kumimoji="0" lang="es-MX" sz="1800" b="0" i="0" u="none" strike="noStrike" kern="0" cap="none" spc="0" normalizeH="0" baseline="0" noProof="0">
              <a:ln>
                <a:noFill/>
              </a:ln>
              <a:solidFill>
                <a:srgbClr val="000000"/>
              </a:solidFill>
              <a:effectLst/>
              <a:uLnTx/>
              <a:uFillTx/>
              <a:latin typeface="Verdana"/>
              <a:ea typeface="+mn-ea"/>
              <a:cs typeface="+mn-cs"/>
            </a:endParaRPr>
          </a:p>
        </p:txBody>
      </p:sp>
      <p:sp>
        <p:nvSpPr>
          <p:cNvPr id="10"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3" name="Imagen 2">
            <a:extLst>
              <a:ext uri="{FF2B5EF4-FFF2-40B4-BE49-F238E27FC236}">
                <a16:creationId xmlns:a16="http://schemas.microsoft.com/office/drawing/2014/main" id="{B9B82E89-E4A9-4747-8256-8ED3F09FAF76}"/>
              </a:ext>
            </a:extLst>
          </p:cNvPr>
          <p:cNvPicPr>
            <a:picLocks noChangeAspect="1"/>
          </p:cNvPicPr>
          <p:nvPr/>
        </p:nvPicPr>
        <p:blipFill>
          <a:blip r:embed="rId2"/>
          <a:stretch>
            <a:fillRect/>
          </a:stretch>
        </p:blipFill>
        <p:spPr>
          <a:xfrm>
            <a:off x="2542903" y="3830253"/>
            <a:ext cx="4066903" cy="2392296"/>
          </a:xfrm>
          <a:prstGeom prst="rect">
            <a:avLst/>
          </a:prstGeom>
        </p:spPr>
      </p:pic>
      <p:sp>
        <p:nvSpPr>
          <p:cNvPr id="11" name="CuadroTexto 10">
            <a:extLst>
              <a:ext uri="{FF2B5EF4-FFF2-40B4-BE49-F238E27FC236}">
                <a16:creationId xmlns:a16="http://schemas.microsoft.com/office/drawing/2014/main" id="{019A3C49-12A8-49BA-AE9E-2FB02C59F982}"/>
              </a:ext>
            </a:extLst>
          </p:cNvPr>
          <p:cNvSpPr txBox="1"/>
          <p:nvPr/>
        </p:nvSpPr>
        <p:spPr>
          <a:xfrm>
            <a:off x="235524" y="6144909"/>
            <a:ext cx="8645445" cy="461665"/>
          </a:xfrm>
          <a:prstGeom prst="rect">
            <a:avLst/>
          </a:prstGeom>
          <a:noFill/>
        </p:spPr>
        <p:txBody>
          <a:bodyPr wrap="square">
            <a:spAutoFit/>
          </a:bodyPr>
          <a:lstStyle/>
          <a:p>
            <a:r>
              <a:rPr lang="es-MX" sz="1200">
                <a:latin typeface="Verdana" panose="020B0604030504040204" pitchFamily="34" charset="0"/>
                <a:ea typeface="Verdana" panose="020B0604030504040204" pitchFamily="34" charset="0"/>
              </a:rPr>
              <a:t>Véase https://www.imss.gob.mx/pensiones/preguntas-frecuentes/con-que-aseguradoras-puedo-contratar-una-renta-vitalicia</a:t>
            </a:r>
          </a:p>
        </p:txBody>
      </p:sp>
    </p:spTree>
    <p:extLst>
      <p:ext uri="{BB962C8B-B14F-4D97-AF65-F5344CB8AC3E}">
        <p14:creationId xmlns:p14="http://schemas.microsoft.com/office/powerpoint/2010/main" val="2671503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E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Del ramo de cesantía en edad avanzada</a:t>
            </a:r>
            <a:endParaRPr kumimoji="0" lang="en-U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marR="0" lvl="0" indent="0" algn="just" defTabSz="914400" rtl="0" eaLnBrk="1" fontAlgn="base" latinLnBrk="0" hangingPunct="1">
              <a:lnSpc>
                <a:spcPct val="150000"/>
              </a:lnSpc>
              <a:spcBef>
                <a:spcPts val="600"/>
              </a:spcBef>
              <a:spcAft>
                <a:spcPts val="600"/>
              </a:spcAft>
              <a:buClr>
                <a:srgbClr val="1E3960"/>
              </a:buClr>
              <a:buSzTx/>
              <a:buFont typeface="Wingdings" pitchFamily="2" charset="2"/>
              <a:buNone/>
              <a:tabLst/>
              <a:defRPr/>
            </a:pPr>
            <a:r>
              <a:rPr kumimoji="0" lang="es-ES" sz="1800" b="1" i="0" u="none" strike="noStrike" kern="0" cap="none" spc="0" normalizeH="0" baseline="0" noProof="0">
                <a:ln>
                  <a:noFill/>
                </a:ln>
                <a:solidFill>
                  <a:srgbClr val="000000"/>
                </a:solidFill>
                <a:effectLst/>
                <a:uLnTx/>
                <a:uFillTx/>
                <a:latin typeface="Verdana"/>
                <a:ea typeface="+mn-ea"/>
                <a:cs typeface="+mn-cs"/>
              </a:rPr>
              <a:t>Artículo 160</a:t>
            </a:r>
            <a:r>
              <a:rPr kumimoji="0" lang="es-ES" sz="1800" b="0" i="0" u="none" strike="noStrike" kern="0" cap="none" spc="0" normalizeH="0" baseline="0" noProof="0">
                <a:ln>
                  <a:noFill/>
                </a:ln>
                <a:solidFill>
                  <a:srgbClr val="000000"/>
                </a:solidFill>
                <a:effectLst/>
                <a:uLnTx/>
                <a:uFillTx/>
                <a:latin typeface="Verdana"/>
                <a:ea typeface="+mn-ea"/>
                <a:cs typeface="+mn-cs"/>
              </a:rPr>
              <a:t>. El pensionado que se encuentre disfrutando de una pensión de cesantía en edad avanzada, no tendrá derecho a una posterior de vejez o de invalidez.</a:t>
            </a:r>
            <a:endParaRPr kumimoji="0" lang="es-MX" sz="1800" b="0" i="0" u="none" strike="noStrike" kern="0" cap="none" spc="0" normalizeH="0" baseline="0" noProof="0">
              <a:ln>
                <a:noFill/>
              </a:ln>
              <a:solidFill>
                <a:srgbClr val="000000"/>
              </a:solidFill>
              <a:effectLst/>
              <a:uLnTx/>
              <a:uFillTx/>
              <a:latin typeface="Verdana"/>
              <a:ea typeface="+mn-ea"/>
              <a:cs typeface="+mn-cs"/>
            </a:endParaRPr>
          </a:p>
        </p:txBody>
      </p:sp>
      <p:sp>
        <p:nvSpPr>
          <p:cNvPr id="10"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91555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ES" sz="2000" b="1" i="0" u="sng"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Del ramo de vejez</a:t>
            </a:r>
            <a:endParaRPr kumimoji="0" lang="en-US" sz="2000" b="1" i="0" u="sng"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marR="0" lvl="0" indent="0" algn="just" defTabSz="914400" rtl="0" eaLnBrk="1" fontAlgn="base" latinLnBrk="0" hangingPunct="1">
              <a:lnSpc>
                <a:spcPct val="150000"/>
              </a:lnSpc>
              <a:spcBef>
                <a:spcPts val="600"/>
              </a:spcBef>
              <a:spcAft>
                <a:spcPts val="600"/>
              </a:spcAft>
              <a:buClr>
                <a:srgbClr val="1E3960"/>
              </a:buClr>
              <a:buSzTx/>
              <a:buFont typeface="Wingdings" pitchFamily="2" charset="2"/>
              <a:buNone/>
              <a:tabLst/>
              <a:defRPr/>
            </a:pPr>
            <a:r>
              <a:rPr kumimoji="0" lang="es-ES" sz="1800" b="1" i="0" u="none" strike="noStrike" kern="0" cap="none" spc="0" normalizeH="0" baseline="0" noProof="0">
                <a:ln>
                  <a:noFill/>
                </a:ln>
                <a:solidFill>
                  <a:srgbClr val="000000"/>
                </a:solidFill>
                <a:effectLst/>
                <a:uLnTx/>
                <a:uFillTx/>
                <a:latin typeface="Verdana"/>
                <a:ea typeface="+mn-ea"/>
                <a:cs typeface="+mn-cs"/>
              </a:rPr>
              <a:t>Artículo 161</a:t>
            </a:r>
            <a:r>
              <a:rPr kumimoji="0" lang="es-ES" sz="1800" b="0" i="0" u="none" strike="noStrike" kern="0" cap="none" spc="0" normalizeH="0" baseline="0" noProof="0">
                <a:ln>
                  <a:noFill/>
                </a:ln>
                <a:solidFill>
                  <a:srgbClr val="000000"/>
                </a:solidFill>
                <a:effectLst/>
                <a:uLnTx/>
                <a:uFillTx/>
                <a:latin typeface="Verdana"/>
                <a:ea typeface="+mn-ea"/>
                <a:cs typeface="+mn-cs"/>
              </a:rPr>
              <a:t>. El ramo de vejez da derecho al asegurado al otorgamiento de las siguientes prestaciones:</a:t>
            </a:r>
          </a:p>
          <a:p>
            <a:pPr marL="542925" marR="0" lvl="0" indent="-361950" algn="just" defTabSz="914400" rtl="0" eaLnBrk="1" fontAlgn="base" latinLnBrk="0" hangingPunct="1">
              <a:lnSpc>
                <a:spcPct val="150000"/>
              </a:lnSpc>
              <a:spcBef>
                <a:spcPts val="600"/>
              </a:spcBef>
              <a:spcAft>
                <a:spcPts val="600"/>
              </a:spcAft>
              <a:buClr>
                <a:srgbClr val="1E3960"/>
              </a:buClr>
              <a:buSzTx/>
              <a:buFont typeface="+mj-lt"/>
              <a:buAutoNum type="romanUcPeriod"/>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Pensión;</a:t>
            </a:r>
          </a:p>
          <a:p>
            <a:pPr marL="542925" marR="0" lvl="0" indent="-361950" algn="just" defTabSz="914400" rtl="0" eaLnBrk="1" fontAlgn="base" latinLnBrk="0" hangingPunct="1">
              <a:lnSpc>
                <a:spcPct val="150000"/>
              </a:lnSpc>
              <a:spcBef>
                <a:spcPts val="600"/>
              </a:spcBef>
              <a:spcAft>
                <a:spcPts val="600"/>
              </a:spcAft>
              <a:buClr>
                <a:srgbClr val="1E3960"/>
              </a:buClr>
              <a:buSzTx/>
              <a:buFont typeface="+mj-lt"/>
              <a:buAutoNum type="romanUcPeriod"/>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Asistencia médica, en los términos del capítulo IV de este Título;</a:t>
            </a:r>
          </a:p>
          <a:p>
            <a:pPr marL="542925" marR="0" lvl="0" indent="-361950" algn="just" defTabSz="914400" rtl="0" eaLnBrk="1" fontAlgn="base" latinLnBrk="0" hangingPunct="1">
              <a:lnSpc>
                <a:spcPct val="150000"/>
              </a:lnSpc>
              <a:spcBef>
                <a:spcPts val="600"/>
              </a:spcBef>
              <a:spcAft>
                <a:spcPts val="600"/>
              </a:spcAft>
              <a:buClr>
                <a:srgbClr val="1E3960"/>
              </a:buClr>
              <a:buSzTx/>
              <a:buFont typeface="+mj-lt"/>
              <a:buAutoNum type="romanUcPeriod"/>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Asignaciones familiares, y</a:t>
            </a:r>
          </a:p>
          <a:p>
            <a:pPr marL="542925" marR="0" lvl="0" indent="-361950" algn="just" defTabSz="914400" rtl="0" eaLnBrk="1" fontAlgn="base" latinLnBrk="0" hangingPunct="1">
              <a:lnSpc>
                <a:spcPct val="150000"/>
              </a:lnSpc>
              <a:spcBef>
                <a:spcPts val="600"/>
              </a:spcBef>
              <a:spcAft>
                <a:spcPts val="600"/>
              </a:spcAft>
              <a:buClr>
                <a:srgbClr val="1E3960"/>
              </a:buClr>
              <a:buSzTx/>
              <a:buFont typeface="+mj-lt"/>
              <a:buAutoNum type="romanUcPeriod"/>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Ayuda asistencial.</a:t>
            </a:r>
          </a:p>
        </p:txBody>
      </p:sp>
      <p:sp>
        <p:nvSpPr>
          <p:cNvPr id="10"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185055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E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Del ramo de vejez</a:t>
            </a:r>
            <a:endParaRPr kumimoji="0" lang="en-U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marR="0" lvl="0" indent="0" algn="just" defTabSz="914400" rtl="0" eaLnBrk="1" fontAlgn="base" latinLnBrk="0" hangingPunct="1">
              <a:lnSpc>
                <a:spcPct val="150000"/>
              </a:lnSpc>
              <a:spcBef>
                <a:spcPts val="600"/>
              </a:spcBef>
              <a:spcAft>
                <a:spcPts val="600"/>
              </a:spcAft>
              <a:buClr>
                <a:srgbClr val="1E3960"/>
              </a:buClr>
              <a:buSzTx/>
              <a:buFont typeface="Wingdings" pitchFamily="2" charset="2"/>
              <a:buNone/>
              <a:tabLst/>
              <a:defRPr/>
            </a:pPr>
            <a:r>
              <a:rPr kumimoji="0" lang="es-ES" sz="1800" b="1" i="0" u="none" strike="noStrike" kern="0" cap="none" spc="0" normalizeH="0" baseline="0" noProof="0">
                <a:ln>
                  <a:noFill/>
                </a:ln>
                <a:solidFill>
                  <a:srgbClr val="000000"/>
                </a:solidFill>
                <a:effectLst/>
                <a:uLnTx/>
                <a:uFillTx/>
                <a:latin typeface="Verdana"/>
                <a:ea typeface="+mn-ea"/>
                <a:cs typeface="+mn-cs"/>
              </a:rPr>
              <a:t>Artículo 162</a:t>
            </a:r>
            <a:r>
              <a:rPr kumimoji="0" lang="es-ES" sz="1800" b="0" i="0" u="none" strike="noStrike" kern="0" cap="none" spc="0" normalizeH="0" baseline="0" noProof="0">
                <a:ln>
                  <a:noFill/>
                </a:ln>
                <a:solidFill>
                  <a:srgbClr val="000000"/>
                </a:solidFill>
                <a:effectLst/>
                <a:uLnTx/>
                <a:uFillTx/>
                <a:latin typeface="Verdana"/>
                <a:ea typeface="+mn-ea"/>
                <a:cs typeface="+mn-cs"/>
              </a:rPr>
              <a:t>. Para tener derecho al goce de las prestaciones del seguro de vejez, se requiere que el asegurado haya cumplido </a:t>
            </a:r>
            <a:r>
              <a:rPr kumimoji="0" lang="es-ES" sz="1800" b="1" i="0" u="none" strike="noStrike" kern="0" cap="none" spc="0" normalizeH="0" baseline="0" noProof="0">
                <a:ln>
                  <a:noFill/>
                </a:ln>
                <a:solidFill>
                  <a:srgbClr val="000000"/>
                </a:solidFill>
                <a:effectLst/>
                <a:uLnTx/>
                <a:uFillTx/>
                <a:latin typeface="Verdana"/>
                <a:ea typeface="+mn-ea"/>
                <a:cs typeface="+mn-cs"/>
              </a:rPr>
              <a:t>65 años de edad </a:t>
            </a:r>
            <a:r>
              <a:rPr kumimoji="0" lang="es-ES" sz="1800" b="0" i="0" u="none" strike="noStrike" kern="0" cap="none" spc="0" normalizeH="0" baseline="0" noProof="0">
                <a:ln>
                  <a:noFill/>
                </a:ln>
                <a:solidFill>
                  <a:srgbClr val="000000"/>
                </a:solidFill>
                <a:effectLst/>
                <a:uLnTx/>
                <a:uFillTx/>
                <a:latin typeface="Verdana"/>
                <a:ea typeface="+mn-ea"/>
                <a:cs typeface="+mn-cs"/>
              </a:rPr>
              <a:t>y tenga reconocidas por el Instituto un mínimo de </a:t>
            </a:r>
            <a:r>
              <a:rPr kumimoji="0" lang="es-ES" sz="1800" b="1" i="0" u="none" strike="noStrike" kern="0" cap="none" spc="0" normalizeH="0" baseline="0" noProof="0">
                <a:ln>
                  <a:noFill/>
                </a:ln>
                <a:solidFill>
                  <a:schemeClr val="accent5"/>
                </a:solidFill>
                <a:effectLst/>
                <a:uLnTx/>
                <a:uFillTx/>
                <a:latin typeface="Verdana"/>
                <a:ea typeface="+mn-ea"/>
                <a:cs typeface="+mn-cs"/>
              </a:rPr>
              <a:t>1,000 cotizaciones semanales.</a:t>
            </a:r>
          </a:p>
          <a:p>
            <a:pPr marL="0" marR="0" lvl="0" indent="0" algn="just" defTabSz="914400" rtl="0" eaLnBrk="1" fontAlgn="base" latinLnBrk="0" hangingPunct="1">
              <a:lnSpc>
                <a:spcPct val="150000"/>
              </a:lnSpc>
              <a:spcBef>
                <a:spcPts val="600"/>
              </a:spcBef>
              <a:spcAft>
                <a:spcPts val="600"/>
              </a:spcAft>
              <a:buClr>
                <a:srgbClr val="1E3960"/>
              </a:buClr>
              <a:buSzTx/>
              <a:buFont typeface="Wingdings" pitchFamily="2" charset="2"/>
              <a:buNone/>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En caso que el asegurado tenga 65 años o más y no reúna las semanas de cotización, podrá retirar el saldo de su cuenta individual en una sola exhibición o seguir cotizando hasta cubrir las semanas necesarias para que opere su pensión.</a:t>
            </a:r>
          </a:p>
          <a:p>
            <a:pPr marL="0" marR="0" lvl="0" indent="0" algn="just" defTabSz="914400" rtl="0" eaLnBrk="1" fontAlgn="base" latinLnBrk="0" hangingPunct="1">
              <a:lnSpc>
                <a:spcPct val="150000"/>
              </a:lnSpc>
              <a:spcBef>
                <a:spcPts val="600"/>
              </a:spcBef>
              <a:spcAft>
                <a:spcPts val="600"/>
              </a:spcAft>
              <a:buClr>
                <a:srgbClr val="1E3960"/>
              </a:buClr>
              <a:buSzTx/>
              <a:buFont typeface="Wingdings" pitchFamily="2" charset="2"/>
              <a:buNone/>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Si el asegurado tiene cotizadas un </a:t>
            </a:r>
            <a:r>
              <a:rPr kumimoji="0" lang="es-ES" sz="1800" b="1" i="0" u="none" strike="noStrike" kern="0" cap="none" spc="0" normalizeH="0" baseline="0" noProof="0">
                <a:ln>
                  <a:noFill/>
                </a:ln>
                <a:solidFill>
                  <a:srgbClr val="000000"/>
                </a:solidFill>
                <a:effectLst/>
                <a:uLnTx/>
                <a:uFillTx/>
                <a:latin typeface="Verdana"/>
                <a:ea typeface="+mn-ea"/>
                <a:cs typeface="+mn-cs"/>
              </a:rPr>
              <a:t>mínimo de 750 semanas </a:t>
            </a:r>
            <a:r>
              <a:rPr kumimoji="0" lang="es-ES" sz="1800" b="0" i="0" u="none" strike="noStrike" kern="0" cap="none" spc="0" normalizeH="0" baseline="0" noProof="0">
                <a:ln>
                  <a:noFill/>
                </a:ln>
                <a:solidFill>
                  <a:srgbClr val="000000"/>
                </a:solidFill>
                <a:effectLst/>
                <a:uLnTx/>
                <a:uFillTx/>
                <a:latin typeface="Verdana"/>
                <a:ea typeface="+mn-ea"/>
                <a:cs typeface="+mn-cs"/>
              </a:rPr>
              <a:t>tendrá derecho a las prestaciones en especie del seguro de enfermedades y maternidad, en los términos del capítulo IV de este Título.</a:t>
            </a:r>
            <a:endParaRPr kumimoji="0" lang="es-MX" sz="1800" b="0" i="0" u="none" strike="noStrike" kern="0" cap="none" spc="0" normalizeH="0" baseline="0" noProof="0">
              <a:ln>
                <a:noFill/>
              </a:ln>
              <a:solidFill>
                <a:srgbClr val="000000"/>
              </a:solidFill>
              <a:effectLst/>
              <a:uLnTx/>
              <a:uFillTx/>
              <a:latin typeface="Verdana"/>
              <a:ea typeface="+mn-ea"/>
              <a:cs typeface="+mn-cs"/>
            </a:endParaRPr>
          </a:p>
        </p:txBody>
      </p:sp>
      <p:sp>
        <p:nvSpPr>
          <p:cNvPr id="10"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48200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lvl="1" indent="0" defTabSz="914400" eaLnBrk="1" hangingPunct="1">
              <a:lnSpc>
                <a:spcPct val="150000"/>
              </a:lnSpc>
              <a:spcBef>
                <a:spcPts val="600"/>
              </a:spcBef>
              <a:spcAft>
                <a:spcPts val="600"/>
              </a:spcAft>
              <a:buClr>
                <a:srgbClr val="1E3960"/>
              </a:buClr>
              <a:buNone/>
              <a:defRPr/>
            </a:pPr>
            <a:r>
              <a:rPr lang="es-MX" sz="1800" kern="0">
                <a:solidFill>
                  <a:srgbClr val="000000"/>
                </a:solidFill>
                <a:latin typeface="Verdana"/>
              </a:rPr>
              <a:t>De conformidad con la Ley del Seguro Social (LSS), la afiliación al Instituto Mexicano del Seguro Social (IMSS) comprende dos regímenes: el Obligatorio y el Voluntario. Los esquemas de prestaciones y requisitos de acceso, así como el financiamiento, son diferentes en cada caso:</a:t>
            </a:r>
          </a:p>
          <a:p>
            <a:pPr marL="800100" lvl="1" indent="-400050" defTabSz="914400" eaLnBrk="1" hangingPunct="1">
              <a:lnSpc>
                <a:spcPct val="150000"/>
              </a:lnSpc>
              <a:spcBef>
                <a:spcPts val="600"/>
              </a:spcBef>
              <a:spcAft>
                <a:spcPts val="600"/>
              </a:spcAft>
              <a:buClr>
                <a:srgbClr val="1E3960"/>
              </a:buClr>
              <a:buFont typeface="+mj-lt"/>
              <a:buAutoNum type="romanLcPeriod"/>
              <a:defRPr/>
            </a:pPr>
            <a:r>
              <a:rPr lang="es-MX" sz="1800" kern="0">
                <a:solidFill>
                  <a:srgbClr val="000000"/>
                </a:solidFill>
                <a:latin typeface="Verdana"/>
              </a:rPr>
              <a:t>En el Régimen Obligatorio, una persona es afiliada por su patrón por tener una relación laboral subordinada y remunerada, lo que obliga a su aseguramiento.</a:t>
            </a:r>
            <a:endParaRPr lang="es-ES" sz="1800" kern="0">
              <a:solidFill>
                <a:srgbClr val="000000"/>
              </a:solidFill>
              <a:latin typeface="Verdana"/>
            </a:endParaRPr>
          </a:p>
          <a:p>
            <a:pPr marL="800100" lvl="1" indent="-400050" defTabSz="914400" eaLnBrk="1" hangingPunct="1">
              <a:lnSpc>
                <a:spcPct val="150000"/>
              </a:lnSpc>
              <a:spcBef>
                <a:spcPts val="600"/>
              </a:spcBef>
              <a:spcAft>
                <a:spcPts val="600"/>
              </a:spcAft>
              <a:buClr>
                <a:srgbClr val="1E3960"/>
              </a:buClr>
              <a:buFont typeface="+mj-lt"/>
              <a:buAutoNum type="romanLcPeriod"/>
              <a:defRPr/>
            </a:pPr>
            <a:r>
              <a:rPr lang="es-MX" sz="1800" kern="0">
                <a:solidFill>
                  <a:srgbClr val="000000"/>
                </a:solidFill>
                <a:latin typeface="Verdana"/>
              </a:rPr>
              <a:t>El Régimen Voluntario es producto de una decisión individual o colectiva; en este caso, están los afiliados al Seguro de Salud para la Familia (SSFAM) y al Seguro Facultativo (estudiantes), entre otros.</a:t>
            </a:r>
            <a:endParaRPr kumimoji="0" lang="es-ES" sz="1800" b="0" i="0" u="none" strike="noStrike" kern="0" cap="none" spc="0" normalizeH="0" baseline="0" noProof="0">
              <a:ln>
                <a:noFill/>
              </a:ln>
              <a:solidFill>
                <a:srgbClr val="000000"/>
              </a:solidFill>
              <a:effectLst/>
              <a:uLnTx/>
              <a:uFillTx/>
              <a:latin typeface="Verdana"/>
            </a:endParaRPr>
          </a:p>
        </p:txBody>
      </p:sp>
      <p:sp>
        <p:nvSpPr>
          <p:cNvPr id="5" name="Rectangle 2"/>
          <p:cNvSpPr txBox="1">
            <a:spLocks noChangeArrowheads="1"/>
          </p:cNvSpPr>
          <p:nvPr/>
        </p:nvSpPr>
        <p:spPr>
          <a:xfrm>
            <a:off x="263237" y="935322"/>
            <a:ext cx="8485260" cy="436563"/>
          </a:xfrm>
          <a:prstGeom prst="rect">
            <a:avLst/>
          </a:prstGeom>
          <a:noFill/>
        </p:spPr>
        <p:txBody>
          <a:bodyPr/>
          <a:lstStyle/>
          <a:p>
            <a:pPr lvl="0" algn="r" defTabSz="914400" eaLnBrk="0" fontAlgn="base" hangingPunct="0">
              <a:spcBef>
                <a:spcPct val="0"/>
              </a:spcBef>
              <a:spcAft>
                <a:spcPct val="0"/>
              </a:spcAft>
              <a:defRPr/>
            </a:pPr>
            <a:r>
              <a:rPr lang="es-MX" sz="1900" b="1" kern="0">
                <a:solidFill>
                  <a:srgbClr val="44546A"/>
                </a:solidFill>
                <a:latin typeface="Verdana" panose="020B0604030504040204" pitchFamily="34" charset="0"/>
                <a:ea typeface="Verdana" panose="020B0604030504040204" pitchFamily="34" charset="0"/>
                <a:cs typeface="Verdana" panose="020B0604030504040204" pitchFamily="34" charset="0"/>
              </a:rPr>
              <a:t>Generalidades. Regímenes y modalidades de aseguramiento del Instituto Mexicano del Seguro Social</a:t>
            </a:r>
            <a:endParaRPr lang="es-MX" sz="1900" b="1" kern="0" baseline="30000">
              <a:solidFill>
                <a:srgbClr val="44546A"/>
              </a:solidFill>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362087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E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Del ramo de vejez</a:t>
            </a:r>
            <a:endParaRPr kumimoji="0" lang="en-U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1631297"/>
            <a:ext cx="6352622" cy="382780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lvl="0" indent="0" defTabSz="914400" eaLnBrk="1" hangingPunct="1">
              <a:lnSpc>
                <a:spcPct val="150000"/>
              </a:lnSpc>
              <a:spcBef>
                <a:spcPts val="600"/>
              </a:spcBef>
              <a:spcAft>
                <a:spcPts val="600"/>
              </a:spcAft>
              <a:buClr>
                <a:srgbClr val="1E3960"/>
              </a:buClr>
              <a:buNone/>
              <a:defRPr/>
            </a:pPr>
            <a:r>
              <a:rPr kumimoji="0" lang="es-ES" sz="1800" b="1" i="0" u="none" strike="noStrike" kern="0" cap="none" spc="0" normalizeH="0" baseline="0" noProof="0">
                <a:ln>
                  <a:noFill/>
                </a:ln>
                <a:solidFill>
                  <a:srgbClr val="000000"/>
                </a:solidFill>
                <a:effectLst/>
                <a:uLnTx/>
                <a:uFillTx/>
                <a:latin typeface="Verdana"/>
                <a:ea typeface="+mn-ea"/>
                <a:cs typeface="+mn-cs"/>
              </a:rPr>
              <a:t>Cuarto Transitorio</a:t>
            </a:r>
            <a:r>
              <a:rPr kumimoji="0" lang="es-ES" sz="1800" b="0" i="0" u="none" strike="noStrike" kern="0" cap="none" spc="0" normalizeH="0" baseline="0" noProof="0">
                <a:ln>
                  <a:noFill/>
                </a:ln>
                <a:solidFill>
                  <a:srgbClr val="000000"/>
                </a:solidFill>
                <a:effectLst/>
                <a:uLnTx/>
                <a:uFillTx/>
                <a:latin typeface="Verdana"/>
                <a:ea typeface="+mn-ea"/>
                <a:cs typeface="+mn-cs"/>
              </a:rPr>
              <a:t>. </a:t>
            </a:r>
            <a:r>
              <a:rPr lang="es-MX" sz="1800" kern="0">
                <a:solidFill>
                  <a:srgbClr val="000000"/>
                </a:solidFill>
                <a:latin typeface="Verdana"/>
              </a:rPr>
              <a:t>En la fecha en que entre en vigor el presente Decreto las semanas de cotización que se requieren para obtener los beneficios señalados en los artículos 154 y 162 de la Ley, así como para el cálculo de la pensión garantizada prevista en el artículo 170 serán 750, y se incrementarán anualmente 25 semanas hasta alcanzar en el año 2031, las establecidas en dichos preceptos.</a:t>
            </a:r>
            <a:endParaRPr kumimoji="0" lang="es-MX" sz="1800" b="0" i="0" u="none" strike="noStrike" kern="0" cap="none" spc="0" normalizeH="0" baseline="0" noProof="0">
              <a:ln>
                <a:noFill/>
              </a:ln>
              <a:solidFill>
                <a:srgbClr val="000000"/>
              </a:solidFill>
              <a:effectLst/>
              <a:uLnTx/>
              <a:uFillTx/>
              <a:latin typeface="Verdana"/>
              <a:ea typeface="+mn-ea"/>
              <a:cs typeface="+mn-cs"/>
            </a:endParaRPr>
          </a:p>
        </p:txBody>
      </p:sp>
      <p:sp>
        <p:nvSpPr>
          <p:cNvPr id="10"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33096695"/>
              </p:ext>
            </p:extLst>
          </p:nvPr>
        </p:nvGraphicFramePr>
        <p:xfrm>
          <a:off x="6728348" y="1721901"/>
          <a:ext cx="2279177" cy="4542256"/>
        </p:xfrm>
        <a:graphic>
          <a:graphicData uri="http://schemas.openxmlformats.org/drawingml/2006/table">
            <a:tbl>
              <a:tblPr/>
              <a:tblGrid>
                <a:gridCol w="791216">
                  <a:extLst>
                    <a:ext uri="{9D8B030D-6E8A-4147-A177-3AD203B41FA5}">
                      <a16:colId xmlns:a16="http://schemas.microsoft.com/office/drawing/2014/main" val="187431061"/>
                    </a:ext>
                  </a:extLst>
                </a:gridCol>
                <a:gridCol w="1487961">
                  <a:extLst>
                    <a:ext uri="{9D8B030D-6E8A-4147-A177-3AD203B41FA5}">
                      <a16:colId xmlns:a16="http://schemas.microsoft.com/office/drawing/2014/main" val="3731183394"/>
                    </a:ext>
                  </a:extLst>
                </a:gridCol>
              </a:tblGrid>
              <a:tr h="366892">
                <a:tc>
                  <a:txBody>
                    <a:bodyPr/>
                    <a:lstStyle/>
                    <a:p>
                      <a:pPr algn="ctr" fontAlgn="ctr"/>
                      <a:r>
                        <a:rPr lang="es-MX" sz="1200" b="1" i="0" u="none" strike="noStrike">
                          <a:solidFill>
                            <a:srgbClr val="000000"/>
                          </a:solidFill>
                          <a:effectLst/>
                          <a:latin typeface="Verdana" panose="020B0604030504040204" pitchFamily="34" charset="0"/>
                          <a:ea typeface="Verdana" panose="020B0604030504040204" pitchFamily="34" charset="0"/>
                        </a:rPr>
                        <a:t>Año</a:t>
                      </a:r>
                    </a:p>
                  </a:txBody>
                  <a:tcPr marL="9172" marR="9172" marT="917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MX" sz="1200" b="1" i="0" u="none" strike="noStrike">
                          <a:solidFill>
                            <a:srgbClr val="000000"/>
                          </a:solidFill>
                          <a:effectLst/>
                          <a:latin typeface="Verdana" panose="020B0604030504040204" pitchFamily="34" charset="0"/>
                          <a:ea typeface="Verdana" panose="020B0604030504040204" pitchFamily="34" charset="0"/>
                        </a:rPr>
                        <a:t>Semanas de cotización requeridas</a:t>
                      </a:r>
                    </a:p>
                  </a:txBody>
                  <a:tcPr marL="9172" marR="9172" marT="917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6778614"/>
                  </a:ext>
                </a:extLst>
              </a:tr>
              <a:tr h="332037">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2020</a:t>
                      </a:r>
                    </a:p>
                  </a:txBody>
                  <a:tcPr marL="9172" marR="9172" marT="917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s-MX" sz="1200" b="0" i="0" u="none" strike="noStrike">
                          <a:solidFill>
                            <a:srgbClr val="000000"/>
                          </a:solidFill>
                          <a:effectLst/>
                          <a:latin typeface="Verdana" panose="020B0604030504040204" pitchFamily="34" charset="0"/>
                          <a:ea typeface="Verdana" panose="020B0604030504040204" pitchFamily="34" charset="0"/>
                        </a:rPr>
                        <a:t>1,250 </a:t>
                      </a:r>
                    </a:p>
                  </a:txBody>
                  <a:tcPr marL="9172" marR="9172" marT="917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555970120"/>
                  </a:ext>
                </a:extLst>
              </a:tr>
              <a:tr h="332037">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2021</a:t>
                      </a:r>
                    </a:p>
                  </a:txBody>
                  <a:tcPr marL="9172" marR="9172" marT="917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r" fontAlgn="b"/>
                      <a:r>
                        <a:rPr lang="es-MX" sz="1200" b="0" i="0" u="none" strike="noStrike">
                          <a:solidFill>
                            <a:srgbClr val="000000"/>
                          </a:solidFill>
                          <a:effectLst/>
                          <a:latin typeface="Verdana" panose="020B0604030504040204" pitchFamily="34" charset="0"/>
                          <a:ea typeface="Verdana" panose="020B0604030504040204" pitchFamily="34" charset="0"/>
                        </a:rPr>
                        <a:t>750 </a:t>
                      </a:r>
                    </a:p>
                  </a:txBody>
                  <a:tcPr marL="9172" marR="9172" marT="917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extLst>
                  <a:ext uri="{0D108BD9-81ED-4DB2-BD59-A6C34878D82A}">
                    <a16:rowId xmlns:a16="http://schemas.microsoft.com/office/drawing/2014/main" val="2159787234"/>
                  </a:ext>
                </a:extLst>
              </a:tr>
              <a:tr h="332037">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2022</a:t>
                      </a:r>
                    </a:p>
                  </a:txBody>
                  <a:tcPr marL="9172" marR="9172" marT="917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s-MX" sz="1200" b="0" i="0" u="none" strike="noStrike">
                          <a:solidFill>
                            <a:srgbClr val="000000"/>
                          </a:solidFill>
                          <a:effectLst/>
                          <a:latin typeface="Verdana" panose="020B0604030504040204" pitchFamily="34" charset="0"/>
                          <a:ea typeface="Verdana" panose="020B0604030504040204" pitchFamily="34" charset="0"/>
                        </a:rPr>
                        <a:t>775 </a:t>
                      </a:r>
                    </a:p>
                  </a:txBody>
                  <a:tcPr marL="9172" marR="9172" marT="917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515528383"/>
                  </a:ext>
                </a:extLst>
              </a:tr>
              <a:tr h="332037">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2023</a:t>
                      </a:r>
                    </a:p>
                  </a:txBody>
                  <a:tcPr marL="9172" marR="9172" marT="917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r" fontAlgn="b"/>
                      <a:r>
                        <a:rPr lang="es-MX" sz="1200" b="0" i="0" u="none" strike="noStrike">
                          <a:solidFill>
                            <a:srgbClr val="000000"/>
                          </a:solidFill>
                          <a:effectLst/>
                          <a:latin typeface="Verdana" panose="020B0604030504040204" pitchFamily="34" charset="0"/>
                          <a:ea typeface="Verdana" panose="020B0604030504040204" pitchFamily="34" charset="0"/>
                        </a:rPr>
                        <a:t>800 </a:t>
                      </a:r>
                    </a:p>
                  </a:txBody>
                  <a:tcPr marL="9172" marR="9172" marT="917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extLst>
                  <a:ext uri="{0D108BD9-81ED-4DB2-BD59-A6C34878D82A}">
                    <a16:rowId xmlns:a16="http://schemas.microsoft.com/office/drawing/2014/main" val="2449545640"/>
                  </a:ext>
                </a:extLst>
              </a:tr>
              <a:tr h="332037">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2024</a:t>
                      </a:r>
                    </a:p>
                  </a:txBody>
                  <a:tcPr marL="9172" marR="9172" marT="917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s-MX" sz="1200" b="0" i="0" u="none" strike="noStrike">
                          <a:solidFill>
                            <a:srgbClr val="000000"/>
                          </a:solidFill>
                          <a:effectLst/>
                          <a:latin typeface="Verdana" panose="020B0604030504040204" pitchFamily="34" charset="0"/>
                          <a:ea typeface="Verdana" panose="020B0604030504040204" pitchFamily="34" charset="0"/>
                        </a:rPr>
                        <a:t>825 </a:t>
                      </a:r>
                    </a:p>
                  </a:txBody>
                  <a:tcPr marL="9172" marR="9172" marT="917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453091180"/>
                  </a:ext>
                </a:extLst>
              </a:tr>
              <a:tr h="332037">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2025</a:t>
                      </a:r>
                    </a:p>
                  </a:txBody>
                  <a:tcPr marL="9172" marR="9172" marT="917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r" fontAlgn="b"/>
                      <a:r>
                        <a:rPr lang="es-MX" sz="1200" b="0" i="0" u="none" strike="noStrike">
                          <a:solidFill>
                            <a:srgbClr val="000000"/>
                          </a:solidFill>
                          <a:effectLst/>
                          <a:latin typeface="Verdana" panose="020B0604030504040204" pitchFamily="34" charset="0"/>
                          <a:ea typeface="Verdana" panose="020B0604030504040204" pitchFamily="34" charset="0"/>
                        </a:rPr>
                        <a:t>850 </a:t>
                      </a:r>
                    </a:p>
                  </a:txBody>
                  <a:tcPr marL="9172" marR="9172" marT="917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extLst>
                  <a:ext uri="{0D108BD9-81ED-4DB2-BD59-A6C34878D82A}">
                    <a16:rowId xmlns:a16="http://schemas.microsoft.com/office/drawing/2014/main" val="2835893288"/>
                  </a:ext>
                </a:extLst>
              </a:tr>
              <a:tr h="332037">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2026</a:t>
                      </a:r>
                    </a:p>
                  </a:txBody>
                  <a:tcPr marL="9172" marR="9172" marT="917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s-MX" sz="1200" b="0" i="0" u="none" strike="noStrike">
                          <a:solidFill>
                            <a:srgbClr val="000000"/>
                          </a:solidFill>
                          <a:effectLst/>
                          <a:latin typeface="Verdana" panose="020B0604030504040204" pitchFamily="34" charset="0"/>
                          <a:ea typeface="Verdana" panose="020B0604030504040204" pitchFamily="34" charset="0"/>
                        </a:rPr>
                        <a:t>875 </a:t>
                      </a:r>
                    </a:p>
                  </a:txBody>
                  <a:tcPr marL="9172" marR="9172" marT="917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44963372"/>
                  </a:ext>
                </a:extLst>
              </a:tr>
              <a:tr h="332037">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2027</a:t>
                      </a:r>
                    </a:p>
                  </a:txBody>
                  <a:tcPr marL="9172" marR="9172" marT="917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r" fontAlgn="b"/>
                      <a:r>
                        <a:rPr lang="es-MX" sz="1200" b="0" i="0" u="none" strike="noStrike">
                          <a:solidFill>
                            <a:srgbClr val="000000"/>
                          </a:solidFill>
                          <a:effectLst/>
                          <a:latin typeface="Verdana" panose="020B0604030504040204" pitchFamily="34" charset="0"/>
                          <a:ea typeface="Verdana" panose="020B0604030504040204" pitchFamily="34" charset="0"/>
                        </a:rPr>
                        <a:t>900 </a:t>
                      </a:r>
                    </a:p>
                  </a:txBody>
                  <a:tcPr marL="9172" marR="9172" marT="917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extLst>
                  <a:ext uri="{0D108BD9-81ED-4DB2-BD59-A6C34878D82A}">
                    <a16:rowId xmlns:a16="http://schemas.microsoft.com/office/drawing/2014/main" val="1539786965"/>
                  </a:ext>
                </a:extLst>
              </a:tr>
              <a:tr h="332037">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2028</a:t>
                      </a:r>
                    </a:p>
                  </a:txBody>
                  <a:tcPr marL="9172" marR="9172" marT="917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s-MX" sz="1200" b="0" i="0" u="none" strike="noStrike">
                          <a:solidFill>
                            <a:srgbClr val="000000"/>
                          </a:solidFill>
                          <a:effectLst/>
                          <a:latin typeface="Verdana" panose="020B0604030504040204" pitchFamily="34" charset="0"/>
                          <a:ea typeface="Verdana" panose="020B0604030504040204" pitchFamily="34" charset="0"/>
                        </a:rPr>
                        <a:t>925 </a:t>
                      </a:r>
                    </a:p>
                  </a:txBody>
                  <a:tcPr marL="9172" marR="9172" marT="917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284729066"/>
                  </a:ext>
                </a:extLst>
              </a:tr>
              <a:tr h="332037">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2029</a:t>
                      </a:r>
                    </a:p>
                  </a:txBody>
                  <a:tcPr marL="9172" marR="9172" marT="917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r" fontAlgn="b"/>
                      <a:r>
                        <a:rPr lang="es-MX" sz="1200" b="0" i="0" u="none" strike="noStrike">
                          <a:solidFill>
                            <a:srgbClr val="000000"/>
                          </a:solidFill>
                          <a:effectLst/>
                          <a:latin typeface="Verdana" panose="020B0604030504040204" pitchFamily="34" charset="0"/>
                          <a:ea typeface="Verdana" panose="020B0604030504040204" pitchFamily="34" charset="0"/>
                        </a:rPr>
                        <a:t>950 </a:t>
                      </a:r>
                    </a:p>
                  </a:txBody>
                  <a:tcPr marL="9172" marR="9172" marT="917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D9D9D9"/>
                    </a:solidFill>
                  </a:tcPr>
                </a:tc>
                <a:extLst>
                  <a:ext uri="{0D108BD9-81ED-4DB2-BD59-A6C34878D82A}">
                    <a16:rowId xmlns:a16="http://schemas.microsoft.com/office/drawing/2014/main" val="3793605120"/>
                  </a:ext>
                </a:extLst>
              </a:tr>
              <a:tr h="332037">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2030</a:t>
                      </a:r>
                    </a:p>
                  </a:txBody>
                  <a:tcPr marL="9172" marR="9172" marT="917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s-MX" sz="1200" b="0" i="0" u="none" strike="noStrike">
                          <a:solidFill>
                            <a:srgbClr val="000000"/>
                          </a:solidFill>
                          <a:effectLst/>
                          <a:latin typeface="Verdana" panose="020B0604030504040204" pitchFamily="34" charset="0"/>
                          <a:ea typeface="Verdana" panose="020B0604030504040204" pitchFamily="34" charset="0"/>
                        </a:rPr>
                        <a:t>975 </a:t>
                      </a:r>
                    </a:p>
                  </a:txBody>
                  <a:tcPr marL="9172" marR="9172" marT="917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178302092"/>
                  </a:ext>
                </a:extLst>
              </a:tr>
              <a:tr h="332037">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2031</a:t>
                      </a:r>
                    </a:p>
                  </a:txBody>
                  <a:tcPr marL="9172" marR="9172" marT="9172"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9D9D9"/>
                    </a:solidFill>
                  </a:tcPr>
                </a:tc>
                <a:tc>
                  <a:txBody>
                    <a:bodyPr/>
                    <a:lstStyle/>
                    <a:p>
                      <a:pPr algn="r" fontAlgn="b"/>
                      <a:r>
                        <a:rPr lang="es-MX" sz="1200" b="0" i="0" u="none" strike="noStrike">
                          <a:solidFill>
                            <a:srgbClr val="000000"/>
                          </a:solidFill>
                          <a:effectLst/>
                          <a:latin typeface="Verdana" panose="020B0604030504040204" pitchFamily="34" charset="0"/>
                          <a:ea typeface="Verdana" panose="020B0604030504040204" pitchFamily="34" charset="0"/>
                        </a:rPr>
                        <a:t>1,000 </a:t>
                      </a:r>
                    </a:p>
                  </a:txBody>
                  <a:tcPr marL="9172" marR="9172" marT="9172"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909994615"/>
                  </a:ext>
                </a:extLst>
              </a:tr>
            </a:tbl>
          </a:graphicData>
        </a:graphic>
      </p:graphicFrame>
    </p:spTree>
    <p:extLst>
      <p:ext uri="{BB962C8B-B14F-4D97-AF65-F5344CB8AC3E}">
        <p14:creationId xmlns:p14="http://schemas.microsoft.com/office/powerpoint/2010/main" val="13925778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E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Del ramo de vejez</a:t>
            </a:r>
            <a:endParaRPr kumimoji="0" lang="en-U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marR="0" lvl="0" indent="0" algn="just" defTabSz="914400" rtl="0" eaLnBrk="1" fontAlgn="base" latinLnBrk="0" hangingPunct="1">
              <a:lnSpc>
                <a:spcPct val="150000"/>
              </a:lnSpc>
              <a:spcBef>
                <a:spcPts val="600"/>
              </a:spcBef>
              <a:spcAft>
                <a:spcPts val="600"/>
              </a:spcAft>
              <a:buClr>
                <a:srgbClr val="1E3960"/>
              </a:buClr>
              <a:buSzTx/>
              <a:buFont typeface="Wingdings" pitchFamily="2" charset="2"/>
              <a:buNone/>
              <a:tabLst/>
              <a:defRPr/>
            </a:pPr>
            <a:r>
              <a:rPr kumimoji="0" lang="es-ES" sz="1800" b="1" i="0" u="none" strike="noStrike" kern="0" cap="none" spc="0" normalizeH="0" baseline="0" noProof="0">
                <a:ln>
                  <a:noFill/>
                </a:ln>
                <a:solidFill>
                  <a:srgbClr val="000000"/>
                </a:solidFill>
                <a:effectLst/>
                <a:uLnTx/>
                <a:uFillTx/>
                <a:latin typeface="Verdana"/>
                <a:ea typeface="+mn-ea"/>
                <a:cs typeface="+mn-cs"/>
              </a:rPr>
              <a:t>Artículo 163</a:t>
            </a:r>
            <a:r>
              <a:rPr kumimoji="0" lang="es-ES" sz="1800" b="0" i="0" u="none" strike="noStrike" kern="0" cap="none" spc="0" normalizeH="0" baseline="0" noProof="0">
                <a:ln>
                  <a:noFill/>
                </a:ln>
                <a:solidFill>
                  <a:srgbClr val="000000"/>
                </a:solidFill>
                <a:effectLst/>
                <a:uLnTx/>
                <a:uFillTx/>
                <a:latin typeface="Verdana"/>
                <a:ea typeface="+mn-ea"/>
                <a:cs typeface="+mn-cs"/>
              </a:rPr>
              <a:t>. El otorgamiento de la pensión de vejez sólo se podrá efectuar previa solicitud del asegurado y se le cubrirá a partir de la fecha en que haya dejado de trabajar, siempre que cumpla con los requisitos señalados en el artículo 162 de esta Ley.</a:t>
            </a:r>
            <a:endParaRPr kumimoji="0" lang="es-MX" sz="1800" b="0" i="0" u="none" strike="noStrike" kern="0" cap="none" spc="0" normalizeH="0" baseline="0" noProof="0">
              <a:ln>
                <a:noFill/>
              </a:ln>
              <a:solidFill>
                <a:srgbClr val="000000"/>
              </a:solidFill>
              <a:effectLst/>
              <a:uLnTx/>
              <a:uFillTx/>
              <a:latin typeface="Verdana"/>
              <a:ea typeface="+mn-ea"/>
              <a:cs typeface="+mn-cs"/>
            </a:endParaRPr>
          </a:p>
        </p:txBody>
      </p:sp>
      <p:sp>
        <p:nvSpPr>
          <p:cNvPr id="10"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887143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E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Del ramo de vejez</a:t>
            </a:r>
            <a:endParaRPr kumimoji="0" lang="en-U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marR="0" lvl="0" indent="0" algn="just" defTabSz="914400" rtl="0" eaLnBrk="1" fontAlgn="base" latinLnBrk="0" hangingPunct="1">
              <a:lnSpc>
                <a:spcPct val="150000"/>
              </a:lnSpc>
              <a:spcBef>
                <a:spcPts val="600"/>
              </a:spcBef>
              <a:spcAft>
                <a:spcPts val="600"/>
              </a:spcAft>
              <a:buClr>
                <a:srgbClr val="1E3960"/>
              </a:buClr>
              <a:buSzTx/>
              <a:buFont typeface="Wingdings" pitchFamily="2" charset="2"/>
              <a:buNone/>
              <a:tabLst/>
              <a:defRPr/>
            </a:pPr>
            <a:r>
              <a:rPr kumimoji="0" lang="es-ES" sz="1800" b="1" i="0" u="none" strike="noStrike" kern="0" cap="none" spc="0" normalizeH="0" baseline="0" noProof="0">
                <a:ln>
                  <a:noFill/>
                </a:ln>
                <a:solidFill>
                  <a:srgbClr val="000000"/>
                </a:solidFill>
                <a:effectLst/>
                <a:uLnTx/>
                <a:uFillTx/>
                <a:latin typeface="Verdana"/>
                <a:ea typeface="+mn-ea"/>
                <a:cs typeface="+mn-cs"/>
              </a:rPr>
              <a:t>Artículo 164</a:t>
            </a:r>
            <a:r>
              <a:rPr kumimoji="0" lang="es-ES" sz="1800" b="0" i="0" u="none" strike="noStrike" kern="0" cap="none" spc="0" normalizeH="0" baseline="0" noProof="0">
                <a:ln>
                  <a:noFill/>
                </a:ln>
                <a:solidFill>
                  <a:srgbClr val="000000"/>
                </a:solidFill>
                <a:effectLst/>
                <a:uLnTx/>
                <a:uFillTx/>
                <a:latin typeface="Verdana"/>
                <a:ea typeface="+mn-ea"/>
                <a:cs typeface="+mn-cs"/>
              </a:rPr>
              <a:t>. Los asegurados que reúnan los requisitos establecidos en esta sección podrán disponer de su cuenta individual con el objeto de disfrutar de una pensión de vejez. Para tal propósito podrá optar por alguna de las alternativas siguientes o ambas:</a:t>
            </a:r>
          </a:p>
          <a:p>
            <a:pPr marL="800100" lvl="1" indent="-400050" defTabSz="914400" eaLnBrk="1" hangingPunct="1">
              <a:lnSpc>
                <a:spcPct val="150000"/>
              </a:lnSpc>
              <a:spcBef>
                <a:spcPts val="600"/>
              </a:spcBef>
              <a:spcAft>
                <a:spcPts val="600"/>
              </a:spcAft>
              <a:buClr>
                <a:srgbClr val="1E3960"/>
              </a:buClr>
              <a:buFont typeface="+mj-lt"/>
              <a:buAutoNum type="romanUcPeriod"/>
              <a:defRPr/>
            </a:pPr>
            <a:r>
              <a:rPr kumimoji="0" lang="es-ES" sz="1800" b="0" i="0" u="none" strike="noStrike" kern="0" cap="none" spc="0" normalizeH="0" baseline="0" noProof="0">
                <a:ln>
                  <a:noFill/>
                </a:ln>
                <a:solidFill>
                  <a:srgbClr val="000000"/>
                </a:solidFill>
                <a:effectLst/>
                <a:uLnTx/>
                <a:uFillTx/>
                <a:latin typeface="Verdana"/>
                <a:ea typeface="+mn-ea"/>
                <a:cs typeface="+mn-cs"/>
              </a:rPr>
              <a:t>Contratar con una compañía de seguros pública, social o privada de su elección una </a:t>
            </a:r>
            <a:r>
              <a:rPr kumimoji="0" lang="es-ES" sz="1800" b="1" i="0" u="none" strike="noStrike" kern="0" cap="none" spc="0" normalizeH="0" baseline="0" noProof="0">
                <a:ln>
                  <a:noFill/>
                </a:ln>
                <a:solidFill>
                  <a:srgbClr val="000000"/>
                </a:solidFill>
                <a:effectLst/>
                <a:uLnTx/>
                <a:uFillTx/>
                <a:latin typeface="Verdana"/>
                <a:ea typeface="+mn-ea"/>
                <a:cs typeface="+mn-cs"/>
              </a:rPr>
              <a:t>renta vitalicia</a:t>
            </a:r>
            <a:r>
              <a:rPr kumimoji="0" lang="es-ES" sz="1800" b="0" i="0" u="none" strike="noStrike" kern="0" cap="none" spc="0" normalizeH="0" baseline="0" noProof="0">
                <a:ln>
                  <a:noFill/>
                </a:ln>
                <a:solidFill>
                  <a:srgbClr val="000000"/>
                </a:solidFill>
                <a:effectLst/>
                <a:uLnTx/>
                <a:uFillTx/>
                <a:latin typeface="Verdana"/>
                <a:ea typeface="+mn-ea"/>
                <a:cs typeface="+mn-cs"/>
              </a:rPr>
              <a:t>, que se actualizará anualmente en el mes de febrero conforme al INPC, y</a:t>
            </a:r>
          </a:p>
          <a:p>
            <a:pPr marL="800100" lvl="1" indent="-400050" defTabSz="914400" eaLnBrk="1" hangingPunct="1">
              <a:lnSpc>
                <a:spcPct val="150000"/>
              </a:lnSpc>
              <a:spcBef>
                <a:spcPts val="600"/>
              </a:spcBef>
              <a:spcAft>
                <a:spcPts val="600"/>
              </a:spcAft>
              <a:buClr>
                <a:srgbClr val="1E3960"/>
              </a:buClr>
              <a:buFont typeface="+mj-lt"/>
              <a:buAutoNum type="romanUcPeriod"/>
              <a:defRPr/>
            </a:pPr>
            <a:r>
              <a:rPr kumimoji="0" lang="es-ES" sz="1800" b="0" i="0" u="none" strike="noStrike" kern="0" cap="none" spc="0" normalizeH="0" baseline="0" noProof="0">
                <a:ln>
                  <a:noFill/>
                </a:ln>
                <a:solidFill>
                  <a:srgbClr val="000000"/>
                </a:solidFill>
                <a:effectLst/>
                <a:uLnTx/>
                <a:uFillTx/>
                <a:latin typeface="Verdana"/>
                <a:ea typeface="+mn-ea"/>
                <a:cs typeface="+mn-cs"/>
              </a:rPr>
              <a:t>Mantener el saldo de su cuenta individual en una AFORE y efectuar con cargo a éste, </a:t>
            </a:r>
            <a:r>
              <a:rPr kumimoji="0" lang="es-ES" sz="1800" b="1" i="0" u="none" strike="noStrike" kern="0" cap="none" spc="0" normalizeH="0" baseline="0" noProof="0">
                <a:ln>
                  <a:noFill/>
                </a:ln>
                <a:solidFill>
                  <a:srgbClr val="000000"/>
                </a:solidFill>
                <a:effectLst/>
                <a:uLnTx/>
                <a:uFillTx/>
                <a:latin typeface="Verdana"/>
                <a:ea typeface="+mn-ea"/>
                <a:cs typeface="+mn-cs"/>
              </a:rPr>
              <a:t>retiros programados</a:t>
            </a:r>
            <a:r>
              <a:rPr kumimoji="0" lang="es-ES" sz="1800" b="0" i="0" u="none" strike="noStrike" kern="0" cap="none" spc="0" normalizeH="0" baseline="0" noProof="0">
                <a:ln>
                  <a:noFill/>
                </a:ln>
                <a:solidFill>
                  <a:srgbClr val="000000"/>
                </a:solidFill>
                <a:effectLst/>
                <a:uLnTx/>
                <a:uFillTx/>
                <a:latin typeface="Verdana"/>
                <a:ea typeface="+mn-ea"/>
                <a:cs typeface="+mn-cs"/>
              </a:rPr>
              <a:t>.</a:t>
            </a:r>
          </a:p>
          <a:p>
            <a:pPr marL="0" marR="0" lvl="0" indent="0" algn="just" defTabSz="914400" rtl="0" eaLnBrk="1" fontAlgn="base" latinLnBrk="0" hangingPunct="1">
              <a:lnSpc>
                <a:spcPct val="150000"/>
              </a:lnSpc>
              <a:spcBef>
                <a:spcPts val="600"/>
              </a:spcBef>
              <a:spcAft>
                <a:spcPts val="600"/>
              </a:spcAft>
              <a:buClr>
                <a:srgbClr val="1E3960"/>
              </a:buClr>
              <a:buSzTx/>
              <a:buFont typeface="Wingdings" pitchFamily="2" charset="2"/>
              <a:buNone/>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Ambos supuestos se sujetarán a lo establecido en esta Ley y con las disposiciones administrativas que expida la CONSAR.</a:t>
            </a:r>
            <a:endParaRPr kumimoji="0" lang="es-MX" sz="1800" b="0" i="0" u="none" strike="noStrike" kern="0" cap="none" spc="0" normalizeH="0" baseline="0" noProof="0">
              <a:ln>
                <a:noFill/>
              </a:ln>
              <a:solidFill>
                <a:srgbClr val="000000"/>
              </a:solidFill>
              <a:effectLst/>
              <a:uLnTx/>
              <a:uFillTx/>
              <a:latin typeface="Verdana"/>
              <a:ea typeface="+mn-ea"/>
              <a:cs typeface="+mn-cs"/>
            </a:endParaRPr>
          </a:p>
        </p:txBody>
      </p:sp>
      <p:sp>
        <p:nvSpPr>
          <p:cNvPr id="10"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597123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E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Del ramo de vejez</a:t>
            </a:r>
            <a:endParaRPr kumimoji="0" lang="en-U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marR="0" lvl="0" indent="0" algn="just" defTabSz="914400" rtl="0" eaLnBrk="1" fontAlgn="base" latinLnBrk="0" hangingPunct="1">
              <a:lnSpc>
                <a:spcPct val="150000"/>
              </a:lnSpc>
              <a:spcBef>
                <a:spcPts val="600"/>
              </a:spcBef>
              <a:spcAft>
                <a:spcPts val="600"/>
              </a:spcAft>
              <a:buClr>
                <a:srgbClr val="1E3960"/>
              </a:buClr>
              <a:buSzTx/>
              <a:buFont typeface="Wingdings" pitchFamily="2" charset="2"/>
              <a:buNone/>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El asegurado que opte por la alternativa prevista en la fracción II o </a:t>
            </a:r>
            <a:r>
              <a:rPr kumimoji="0" lang="es-ES" sz="1800" b="0" i="0" u="none" strike="noStrike" kern="0" cap="none" spc="0" normalizeH="0" baseline="0" noProof="0">
                <a:ln>
                  <a:noFill/>
                </a:ln>
                <a:solidFill>
                  <a:schemeClr val="accent5"/>
                </a:solidFill>
                <a:effectLst/>
                <a:uLnTx/>
                <a:uFillTx/>
                <a:latin typeface="Verdana"/>
                <a:ea typeface="+mn-ea"/>
                <a:cs typeface="+mn-cs"/>
              </a:rPr>
              <a:t>ambas</a:t>
            </a:r>
            <a:r>
              <a:rPr kumimoji="0" lang="es-ES" sz="1800" b="0" i="0" u="none" strike="noStrike" kern="0" cap="none" spc="0" normalizeH="0" baseline="0" noProof="0">
                <a:ln>
                  <a:noFill/>
                </a:ln>
                <a:solidFill>
                  <a:srgbClr val="000000"/>
                </a:solidFill>
                <a:effectLst/>
                <a:uLnTx/>
                <a:uFillTx/>
                <a:latin typeface="Verdana"/>
                <a:ea typeface="+mn-ea"/>
                <a:cs typeface="+mn-cs"/>
              </a:rPr>
              <a:t> podrá, en cualquier momento, contratar una renta vitalicia de acuerdo a lo dispuesto en la fracción I. El asegurado no podrá optar por la alternativa señalada si la renta mensual vitalicia a convenirse fuera inferior a la pensión garantizada.</a:t>
            </a:r>
            <a:endParaRPr kumimoji="0" lang="es-MX" sz="1800" b="0" i="0" u="none" strike="noStrike" kern="0" cap="none" spc="0" normalizeH="0" baseline="0" noProof="0">
              <a:ln>
                <a:noFill/>
              </a:ln>
              <a:solidFill>
                <a:srgbClr val="000000"/>
              </a:solidFill>
              <a:effectLst/>
              <a:uLnTx/>
              <a:uFillTx/>
              <a:latin typeface="Verdana"/>
              <a:ea typeface="+mn-ea"/>
              <a:cs typeface="+mn-cs"/>
            </a:endParaRPr>
          </a:p>
        </p:txBody>
      </p:sp>
      <p:sp>
        <p:nvSpPr>
          <p:cNvPr id="10"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0102157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66542"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265113" lvl="0" indent="-265113" defTabSz="914400" eaLnBrk="1" hangingPunct="1">
              <a:lnSpc>
                <a:spcPct val="140000"/>
              </a:lnSpc>
              <a:buClr>
                <a:srgbClr val="1E3960"/>
              </a:buClr>
              <a:buFont typeface="Wingdings" panose="05000000000000000000" pitchFamily="2" charset="2"/>
              <a:buChar char="q"/>
              <a:defRPr/>
            </a:pPr>
            <a:r>
              <a:rPr kumimoji="0" lang="es-ES" sz="1800" b="1" i="0" u="none" strike="noStrike" kern="0" cap="none" spc="0" normalizeH="0" baseline="0" noProof="0">
                <a:ln>
                  <a:noFill/>
                </a:ln>
                <a:effectLst/>
                <a:uLnTx/>
                <a:uFillTx/>
                <a:latin typeface="Verdana"/>
                <a:ea typeface="+mn-ea"/>
                <a:cs typeface="+mn-cs"/>
              </a:rPr>
              <a:t>Artículo 170</a:t>
            </a:r>
            <a:r>
              <a:rPr kumimoji="0" lang="es-ES" sz="1800" b="0" i="0" u="none" strike="noStrike" kern="0" cap="none" spc="0" normalizeH="0" baseline="0" noProof="0">
                <a:ln>
                  <a:noFill/>
                </a:ln>
                <a:effectLst/>
                <a:uLnTx/>
                <a:uFillTx/>
                <a:latin typeface="Verdana"/>
                <a:ea typeface="+mn-ea"/>
                <a:cs typeface="+mn-cs"/>
              </a:rPr>
              <a:t>. </a:t>
            </a:r>
            <a:r>
              <a:rPr kumimoji="0" lang="es-ES" sz="1800" b="1" i="0" u="none" strike="noStrike" kern="0" cap="none" spc="0" normalizeH="0" baseline="0" noProof="0">
                <a:ln>
                  <a:noFill/>
                </a:ln>
                <a:effectLst/>
                <a:uLnTx/>
                <a:uFillTx/>
                <a:latin typeface="Verdana"/>
                <a:ea typeface="+mn-ea"/>
                <a:cs typeface="+mn-cs"/>
              </a:rPr>
              <a:t>Pensión garantizada </a:t>
            </a:r>
            <a:r>
              <a:rPr kumimoji="0" lang="es-ES" sz="1800" b="0" i="0" u="none" strike="noStrike" kern="0" cap="none" spc="0" normalizeH="0" baseline="0" noProof="0">
                <a:ln>
                  <a:noFill/>
                </a:ln>
                <a:effectLst/>
                <a:uLnTx/>
                <a:uFillTx/>
                <a:latin typeface="Verdana"/>
                <a:ea typeface="+mn-ea"/>
                <a:cs typeface="+mn-cs"/>
              </a:rPr>
              <a:t>es aquélla que el Estado asegura a quienes tengan </a:t>
            </a:r>
            <a:r>
              <a:rPr kumimoji="0" lang="es-ES" sz="1800" b="1" i="1" strike="noStrike" kern="0" cap="none" spc="0" normalizeH="0" baseline="0" noProof="0">
                <a:ln>
                  <a:noFill/>
                </a:ln>
                <a:effectLst/>
                <a:uLnTx/>
                <a:uFillTx/>
                <a:latin typeface="Verdana"/>
                <a:ea typeface="+mn-ea"/>
                <a:cs typeface="+mn-cs"/>
              </a:rPr>
              <a:t>sesenta años o más </a:t>
            </a:r>
            <a:r>
              <a:rPr kumimoji="0" lang="es-ES" sz="1800" b="0" i="0" u="none" strike="noStrike" kern="0" cap="none" spc="0" normalizeH="0" baseline="0" noProof="0">
                <a:ln>
                  <a:noFill/>
                </a:ln>
                <a:effectLst/>
                <a:uLnTx/>
                <a:uFillTx/>
                <a:latin typeface="Verdana"/>
                <a:ea typeface="+mn-ea"/>
                <a:cs typeface="+mn-cs"/>
              </a:rPr>
              <a:t>de edad y hayan cotizado </a:t>
            </a:r>
            <a:r>
              <a:rPr kumimoji="0" lang="es-ES" sz="1800" b="1" i="1" strike="noStrike" kern="0" cap="none" spc="0" normalizeH="0" baseline="0" noProof="0">
                <a:ln>
                  <a:noFill/>
                </a:ln>
                <a:effectLst/>
                <a:uLnTx/>
                <a:uFillTx/>
                <a:latin typeface="Verdana"/>
                <a:ea typeface="+mn-ea"/>
                <a:cs typeface="+mn-cs"/>
              </a:rPr>
              <a:t>mil o más semanas</a:t>
            </a:r>
            <a:r>
              <a:rPr kumimoji="0" lang="es-ES" sz="1800" b="0" i="0" u="none" strike="noStrike" kern="0" cap="none" spc="0" normalizeH="0" baseline="0" noProof="0">
                <a:ln>
                  <a:noFill/>
                </a:ln>
                <a:effectLst/>
                <a:uLnTx/>
                <a:uFillTx/>
                <a:latin typeface="Verdana"/>
                <a:ea typeface="+mn-ea"/>
                <a:cs typeface="+mn-cs"/>
              </a:rPr>
              <a:t>.</a:t>
            </a:r>
          </a:p>
          <a:p>
            <a:pPr marL="273050" lvl="0" indent="0" defTabSz="914400" eaLnBrk="1" hangingPunct="1">
              <a:lnSpc>
                <a:spcPct val="140000"/>
              </a:lnSpc>
              <a:buClr>
                <a:srgbClr val="1E3960"/>
              </a:buClr>
              <a:buNone/>
              <a:defRPr/>
            </a:pPr>
            <a:r>
              <a:rPr kumimoji="0" lang="es-ES" sz="1800" b="0" i="0" u="none" strike="noStrike" kern="0" cap="none" spc="0" normalizeH="0" baseline="0" noProof="0">
                <a:ln>
                  <a:noFill/>
                </a:ln>
                <a:effectLst/>
                <a:uLnTx/>
                <a:uFillTx/>
                <a:latin typeface="Verdana"/>
                <a:ea typeface="+mn-ea"/>
                <a:cs typeface="+mn-cs"/>
              </a:rPr>
              <a:t>Se calculará </a:t>
            </a:r>
            <a:r>
              <a:rPr lang="es-ES" sz="1800" kern="0">
                <a:latin typeface="Verdana"/>
              </a:rPr>
              <a:t>considerando el promedio del </a:t>
            </a:r>
            <a:r>
              <a:rPr lang="es-ES" sz="1800" b="1" kern="0">
                <a:latin typeface="Verdana"/>
              </a:rPr>
              <a:t>salario base de cotización </a:t>
            </a:r>
            <a:r>
              <a:rPr lang="es-ES" sz="1800" kern="0">
                <a:latin typeface="Verdana"/>
              </a:rPr>
              <a:t>(SBC) durante su afiliación al Instituto, conforme </a:t>
            </a:r>
            <a:r>
              <a:rPr kumimoji="0" lang="es-ES" sz="1800" b="0" i="0" u="none" strike="noStrike" kern="0" cap="none" spc="0" normalizeH="0" baseline="0" noProof="0">
                <a:ln>
                  <a:noFill/>
                </a:ln>
                <a:effectLst/>
                <a:uLnTx/>
                <a:uFillTx/>
                <a:latin typeface="Verdana"/>
                <a:ea typeface="+mn-ea"/>
                <a:cs typeface="+mn-cs"/>
              </a:rPr>
              <a:t>a la siguiente tabla. Esta cantidad se actualizará anualmente, en el mes de febrero, conforme al INPC, para garantizar el poder adquisitivo de dicha pensión.</a:t>
            </a:r>
            <a:endParaRPr kumimoji="0" lang="es-ES" sz="1800" b="0" i="0" u="none" strike="noStrike" kern="0" cap="none" spc="0" normalizeH="0" baseline="0" noProof="0">
              <a:ln>
                <a:noFill/>
              </a:ln>
              <a:solidFill>
                <a:srgbClr val="000000"/>
              </a:solidFill>
              <a:effectLst/>
              <a:uLnTx/>
              <a:uFillTx/>
              <a:latin typeface="Verdana"/>
              <a:ea typeface="+mn-ea"/>
              <a:cs typeface="+mn-cs"/>
            </a:endParaRPr>
          </a:p>
        </p:txBody>
      </p: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sng"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 la pensión garantizada</a:t>
            </a:r>
            <a:endParaRPr kumimoji="0" lang="en-US" sz="2000" b="1" i="0" u="sng"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539570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 la pensión garantizada</a:t>
            </a:r>
            <a:endParaRPr kumimoji="0" lang="en-US" sz="2000" b="1" i="0"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nvGrpSpPr>
          <p:cNvPr id="4" name="Group 3">
            <a:extLst>
              <a:ext uri="{FF2B5EF4-FFF2-40B4-BE49-F238E27FC236}">
                <a16:creationId xmlns:a16="http://schemas.microsoft.com/office/drawing/2014/main" id="{11D9CF2A-18FC-2474-7002-1F79FADC6A35}"/>
              </a:ext>
            </a:extLst>
          </p:cNvPr>
          <p:cNvGrpSpPr/>
          <p:nvPr/>
        </p:nvGrpSpPr>
        <p:grpSpPr>
          <a:xfrm>
            <a:off x="974549" y="1434995"/>
            <a:ext cx="7200000" cy="4666861"/>
            <a:chOff x="974549" y="1434995"/>
            <a:chExt cx="7200000" cy="4666861"/>
          </a:xfrm>
        </p:grpSpPr>
        <p:pic>
          <p:nvPicPr>
            <p:cNvPr id="2" name="Picture 1"/>
            <p:cNvPicPr>
              <a:picLocks noChangeAspect="1"/>
            </p:cNvPicPr>
            <p:nvPr/>
          </p:nvPicPr>
          <p:blipFill>
            <a:blip r:embed="rId2"/>
            <a:stretch>
              <a:fillRect/>
            </a:stretch>
          </p:blipFill>
          <p:spPr>
            <a:xfrm>
              <a:off x="974549" y="1434995"/>
              <a:ext cx="7200000" cy="4666861"/>
            </a:xfrm>
            <a:prstGeom prst="rect">
              <a:avLst/>
            </a:prstGeom>
          </p:spPr>
        </p:pic>
        <p:sp>
          <p:nvSpPr>
            <p:cNvPr id="3" name="Rectangle: Rounded Corners 2">
              <a:extLst>
                <a:ext uri="{FF2B5EF4-FFF2-40B4-BE49-F238E27FC236}">
                  <a16:creationId xmlns:a16="http://schemas.microsoft.com/office/drawing/2014/main" id="{4F3A77E3-DD0C-22E2-0A08-7FD843A19271}"/>
                </a:ext>
              </a:extLst>
            </p:cNvPr>
            <p:cNvSpPr/>
            <p:nvPr/>
          </p:nvSpPr>
          <p:spPr>
            <a:xfrm>
              <a:off x="1147865" y="1507678"/>
              <a:ext cx="690664" cy="228986"/>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3364351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66541" y="1631297"/>
            <a:ext cx="3096000"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lvl="0" indent="0" defTabSz="914400" eaLnBrk="1" hangingPunct="1">
              <a:lnSpc>
                <a:spcPct val="140000"/>
              </a:lnSpc>
              <a:buClr>
                <a:srgbClr val="1E3960"/>
              </a:buClr>
              <a:buNone/>
              <a:defRPr/>
            </a:pPr>
            <a:r>
              <a:rPr kumimoji="0" lang="es-ES" sz="1650" b="1" i="0" u="none" strike="noStrike" kern="0" cap="none" spc="0" normalizeH="0" baseline="0" noProof="0">
                <a:ln>
                  <a:noFill/>
                </a:ln>
                <a:effectLst/>
                <a:uLnTx/>
                <a:uFillTx/>
                <a:latin typeface="Verdana"/>
              </a:rPr>
              <a:t>Cuarto Transitorio</a:t>
            </a:r>
            <a:r>
              <a:rPr kumimoji="0" lang="es-ES" sz="1650" b="0" i="0" u="none" strike="noStrike" kern="0" cap="none" spc="0" normalizeH="0" baseline="0" noProof="0">
                <a:ln>
                  <a:noFill/>
                </a:ln>
                <a:effectLst/>
                <a:uLnTx/>
                <a:uFillTx/>
                <a:latin typeface="Verdana"/>
              </a:rPr>
              <a:t>. </a:t>
            </a:r>
            <a:r>
              <a:rPr lang="es-MX" sz="1650" kern="0">
                <a:latin typeface="Verdana"/>
              </a:rPr>
              <a:t>La pensión garantizada a que se refiere el artículo 170 de la Ley, se pagará considerando la edad, semanas de cotización y rango salarial previstos en la siguiente tabla. Para estos efectos, el salario señalado se actualizará conforme al INPC a la fecha en que se pensione el trabajador.</a:t>
            </a:r>
            <a:endParaRPr kumimoji="0" lang="es-ES" sz="1650" b="0" i="0" u="none" strike="noStrike" kern="0" cap="none" spc="0" normalizeH="0" baseline="0" noProof="0">
              <a:ln>
                <a:noFill/>
              </a:ln>
              <a:solidFill>
                <a:srgbClr val="000000"/>
              </a:solidFill>
              <a:effectLst/>
              <a:uLnTx/>
              <a:uFillTx/>
              <a:latin typeface="Verdana"/>
            </a:endParaRPr>
          </a:p>
        </p:txBody>
      </p: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 la pensión garantizada</a:t>
            </a:r>
            <a:endParaRPr kumimoji="0" lang="en-US" sz="2000" b="1" i="0"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2" name="Picture 1"/>
          <p:cNvPicPr>
            <a:picLocks noChangeAspect="1"/>
          </p:cNvPicPr>
          <p:nvPr/>
        </p:nvPicPr>
        <p:blipFill>
          <a:blip r:embed="rId2"/>
          <a:stretch>
            <a:fillRect/>
          </a:stretch>
        </p:blipFill>
        <p:spPr>
          <a:xfrm>
            <a:off x="3476332" y="1476060"/>
            <a:ext cx="5668166" cy="4944165"/>
          </a:xfrm>
          <a:prstGeom prst="rect">
            <a:avLst/>
          </a:prstGeom>
        </p:spPr>
      </p:pic>
    </p:spTree>
    <p:extLst>
      <p:ext uri="{BB962C8B-B14F-4D97-AF65-F5344CB8AC3E}">
        <p14:creationId xmlns:p14="http://schemas.microsoft.com/office/powerpoint/2010/main" val="15215375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 la pensión garantizada</a:t>
            </a:r>
            <a:endParaRPr kumimoji="0" lang="en-US" sz="2000" b="1" i="0"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6">
            <a:extLst>
              <a:ext uri="{FF2B5EF4-FFF2-40B4-BE49-F238E27FC236}">
                <a16:creationId xmlns:a16="http://schemas.microsoft.com/office/drawing/2014/main" id="{B6D3B1C5-2A10-4141-B3E8-9532FECDC774}"/>
              </a:ext>
            </a:extLst>
          </p:cNvPr>
          <p:cNvSpPr txBox="1">
            <a:spLocks/>
          </p:cNvSpPr>
          <p:nvPr/>
        </p:nvSpPr>
        <p:spPr>
          <a:xfrm>
            <a:off x="263236" y="1428901"/>
            <a:ext cx="8631382" cy="5179706"/>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just">
              <a:lnSpc>
                <a:spcPct val="150000"/>
              </a:lnSpc>
              <a:spcBef>
                <a:spcPts val="600"/>
              </a:spcBef>
              <a:spcAft>
                <a:spcPts val="600"/>
              </a:spcAft>
            </a:pPr>
            <a:r>
              <a:rPr lang="es-MX">
                <a:latin typeface="Verdana" panose="020B0604030504040204" pitchFamily="34" charset="0"/>
                <a:ea typeface="Verdana" panose="020B0604030504040204" pitchFamily="34" charset="0"/>
              </a:rPr>
              <a:t>NOTAS:</a:t>
            </a:r>
          </a:p>
          <a:p>
            <a:pPr marL="457200" indent="-457200" algn="just">
              <a:lnSpc>
                <a:spcPct val="150000"/>
              </a:lnSpc>
              <a:spcBef>
                <a:spcPts val="600"/>
              </a:spcBef>
              <a:spcAft>
                <a:spcPts val="600"/>
              </a:spcAft>
              <a:buFont typeface="+mj-lt"/>
              <a:buAutoNum type="arabicPeriod"/>
            </a:pPr>
            <a:r>
              <a:rPr lang="es-MX">
                <a:latin typeface="Verdana" panose="020B0604030504040204" pitchFamily="34" charset="0"/>
                <a:ea typeface="Verdana" panose="020B0604030504040204" pitchFamily="34" charset="0"/>
              </a:rPr>
              <a:t>El calculo de la pensión garantizada esta hecho con base en una </a:t>
            </a:r>
            <a:r>
              <a:rPr lang="es-MX" b="1" i="1">
                <a:effectLst>
                  <a:outerShdw blurRad="38100" dist="38100" dir="2700000" algn="tl">
                    <a:srgbClr val="000000">
                      <a:alpha val="43137"/>
                    </a:srgbClr>
                  </a:outerShdw>
                </a:effectLst>
                <a:latin typeface="Verdana" panose="020B0604030504040204" pitchFamily="34" charset="0"/>
                <a:ea typeface="Verdana" panose="020B0604030504040204" pitchFamily="34" charset="0"/>
              </a:rPr>
              <a:t>matriz tridimensional</a:t>
            </a:r>
            <a:r>
              <a:rPr lang="es-MX">
                <a:latin typeface="Verdana" panose="020B0604030504040204" pitchFamily="34" charset="0"/>
                <a:ea typeface="Verdana" panose="020B0604030504040204" pitchFamily="34" charset="0"/>
              </a:rPr>
              <a:t>. Esto quiere decir que los 3 ejes (SBC, edad y semanas de cotización) impactan a la cuantía de la pensión mínima garantizada. </a:t>
            </a:r>
          </a:p>
          <a:p>
            <a:pPr marL="457200" indent="-457200" algn="just">
              <a:lnSpc>
                <a:spcPct val="150000"/>
              </a:lnSpc>
              <a:spcBef>
                <a:spcPts val="600"/>
              </a:spcBef>
              <a:spcAft>
                <a:spcPts val="600"/>
              </a:spcAft>
              <a:buFont typeface="+mj-lt"/>
              <a:buAutoNum type="arabicPeriod"/>
            </a:pPr>
            <a:r>
              <a:rPr lang="es-MX">
                <a:latin typeface="Verdana" panose="020B0604030504040204" pitchFamily="34" charset="0"/>
                <a:ea typeface="Verdana" panose="020B0604030504040204" pitchFamily="34" charset="0"/>
              </a:rPr>
              <a:t>Exactamente esta </a:t>
            </a:r>
            <a:r>
              <a:rPr lang="es-MX" b="1">
                <a:latin typeface="Verdana" panose="020B0604030504040204" pitchFamily="34" charset="0"/>
                <a:ea typeface="Verdana" panose="020B0604030504040204" pitchFamily="34" charset="0"/>
              </a:rPr>
              <a:t>matriz</a:t>
            </a:r>
            <a:r>
              <a:rPr lang="es-MX">
                <a:latin typeface="Verdana" panose="020B0604030504040204" pitchFamily="34" charset="0"/>
                <a:ea typeface="Verdana" panose="020B0604030504040204" pitchFamily="34" charset="0"/>
              </a:rPr>
              <a:t> será utilizada para calcular la pensión mínima garantizada hasta el </a:t>
            </a:r>
            <a:r>
              <a:rPr lang="es-MX" b="1">
                <a:latin typeface="Verdana" panose="020B0604030504040204" pitchFamily="34" charset="0"/>
                <a:ea typeface="Verdana" panose="020B0604030504040204" pitchFamily="34" charset="0"/>
              </a:rPr>
              <a:t>2031</a:t>
            </a:r>
            <a:r>
              <a:rPr lang="es-MX">
                <a:latin typeface="Verdana" panose="020B0604030504040204" pitchFamily="34" charset="0"/>
                <a:ea typeface="Verdana" panose="020B0604030504040204" pitchFamily="34" charset="0"/>
              </a:rPr>
              <a:t>, durante el periodo de transición (2021-2030) la matriz comenzará en 750 semanas cotizadas en el 2021 mismas que incrementarán por 25 semanas cada año hasta llegar a las 1,000 semanas cotizadas en 2031.</a:t>
            </a:r>
          </a:p>
        </p:txBody>
      </p:sp>
      <p:sp>
        <p:nvSpPr>
          <p:cNvPr id="14"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321126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66542"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marR="0" lvl="0"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r>
              <a:rPr kumimoji="0" lang="es-ES" sz="1800" b="1" i="0" u="none" strike="noStrike" kern="0" cap="none" spc="0" normalizeH="0" baseline="0" noProof="0">
                <a:ln>
                  <a:noFill/>
                </a:ln>
                <a:solidFill>
                  <a:prstClr val="black"/>
                </a:solidFill>
                <a:effectLst/>
                <a:uLnTx/>
                <a:uFillTx/>
                <a:latin typeface="Verdana"/>
                <a:ea typeface="+mn-ea"/>
                <a:cs typeface="+mn-cs"/>
              </a:rPr>
              <a:t>Tarea corta.</a:t>
            </a:r>
            <a:r>
              <a:rPr kumimoji="0" lang="es-ES" sz="1800" b="0" i="0" u="none" strike="noStrike" kern="0" cap="none" spc="0" normalizeH="0" baseline="0" noProof="0">
                <a:ln>
                  <a:noFill/>
                </a:ln>
                <a:solidFill>
                  <a:prstClr val="black"/>
                </a:solidFill>
                <a:effectLst/>
                <a:uLnTx/>
                <a:uFillTx/>
                <a:latin typeface="Verdana"/>
                <a:ea typeface="+mn-ea"/>
                <a:cs typeface="+mn-cs"/>
              </a:rPr>
              <a:t> Estamos en enero del año 2026. </a:t>
            </a:r>
          </a:p>
          <a:p>
            <a:pPr marR="0" lvl="0" algn="just" defTabSz="914400" rtl="0" eaLnBrk="1" fontAlgn="base" latinLnBrk="0" hangingPunct="1">
              <a:lnSpc>
                <a:spcPct val="140000"/>
              </a:lnSpc>
              <a:spcBef>
                <a:spcPct val="35000"/>
              </a:spcBef>
              <a:spcAft>
                <a:spcPct val="35000"/>
              </a:spcAft>
              <a:buClr>
                <a:srgbClr val="1E3960"/>
              </a:buClr>
              <a:buSzTx/>
              <a:buFont typeface="+mj-lt"/>
              <a:buAutoNum type="arabicPeriod"/>
              <a:tabLst/>
              <a:defRPr/>
            </a:pPr>
            <a:r>
              <a:rPr lang="es-ES" sz="1800" kern="0">
                <a:solidFill>
                  <a:prstClr val="black"/>
                </a:solidFill>
                <a:latin typeface="Verdana"/>
              </a:rPr>
              <a:t>Actualice la tabla de la pensión mínima garantizada para este año.</a:t>
            </a:r>
          </a:p>
          <a:p>
            <a:pPr marR="0" lvl="0" algn="just" defTabSz="914400" rtl="0" eaLnBrk="1" fontAlgn="base" latinLnBrk="0" hangingPunct="1">
              <a:lnSpc>
                <a:spcPct val="140000"/>
              </a:lnSpc>
              <a:spcBef>
                <a:spcPct val="35000"/>
              </a:spcBef>
              <a:spcAft>
                <a:spcPct val="35000"/>
              </a:spcAft>
              <a:buClr>
                <a:srgbClr val="1E3960"/>
              </a:buClr>
              <a:buSzTx/>
              <a:buFont typeface="+mj-lt"/>
              <a:buAutoNum type="arabicPeriod"/>
              <a:tabLst/>
              <a:defRPr/>
            </a:pPr>
            <a:r>
              <a:rPr kumimoji="0" lang="es-ES" sz="1800" b="0" i="0" u="none" strike="noStrike" kern="0" cap="none" spc="0" normalizeH="0" baseline="0" noProof="0">
                <a:ln>
                  <a:noFill/>
                </a:ln>
                <a:solidFill>
                  <a:prstClr val="black"/>
                </a:solidFill>
                <a:effectLst/>
                <a:uLnTx/>
                <a:uFillTx/>
                <a:latin typeface="Verdana"/>
                <a:ea typeface="+mn-ea"/>
                <a:cs typeface="+mn-cs"/>
              </a:rPr>
              <a:t>Determine el monto de la pensión garantizada si un trabajador:</a:t>
            </a:r>
          </a:p>
          <a:p>
            <a:pPr marL="534988" lvl="1" defTabSz="914400" eaLnBrk="1" hangingPunct="1">
              <a:lnSpc>
                <a:spcPct val="140000"/>
              </a:lnSpc>
              <a:buClr>
                <a:srgbClr val="1E3960"/>
              </a:buClr>
              <a:buFont typeface="Courier New" panose="02070309020205020404" pitchFamily="49" charset="0"/>
              <a:buChar char="o"/>
              <a:defRPr/>
            </a:pPr>
            <a:r>
              <a:rPr lang="es-ES" sz="1800" kern="0">
                <a:solidFill>
                  <a:prstClr val="black"/>
                </a:solidFill>
                <a:latin typeface="Verdana"/>
              </a:rPr>
              <a:t>Tiene el menor salario, las menores semanas de cotización y la menor edad;</a:t>
            </a:r>
          </a:p>
          <a:p>
            <a:pPr marL="534988" lvl="1" defTabSz="914400" eaLnBrk="1" hangingPunct="1">
              <a:lnSpc>
                <a:spcPct val="140000"/>
              </a:lnSpc>
              <a:buClr>
                <a:srgbClr val="1E3960"/>
              </a:buClr>
              <a:buFont typeface="Courier New" panose="02070309020205020404" pitchFamily="49" charset="0"/>
              <a:buChar char="o"/>
              <a:defRPr/>
            </a:pPr>
            <a:r>
              <a:rPr kumimoji="0" lang="es-ES" sz="1800" b="0" i="0" u="none" strike="noStrike" kern="0" cap="none" spc="0" normalizeH="0" baseline="0" noProof="0">
                <a:ln>
                  <a:noFill/>
                </a:ln>
                <a:solidFill>
                  <a:prstClr val="black"/>
                </a:solidFill>
                <a:effectLst/>
                <a:uLnTx/>
                <a:uFillTx/>
                <a:latin typeface="Verdana"/>
                <a:ea typeface="+mn-ea"/>
                <a:cs typeface="+mn-cs"/>
              </a:rPr>
              <a:t>El mayor salario, las mayores semanas de cotización</a:t>
            </a:r>
            <a:r>
              <a:rPr kumimoji="0" lang="es-ES" sz="1800" b="0" i="0" u="none" strike="noStrike" kern="0" cap="none" spc="0" normalizeH="0" noProof="0">
                <a:ln>
                  <a:noFill/>
                </a:ln>
                <a:solidFill>
                  <a:prstClr val="black"/>
                </a:solidFill>
                <a:effectLst/>
                <a:uLnTx/>
                <a:uFillTx/>
                <a:latin typeface="Verdana"/>
                <a:ea typeface="+mn-ea"/>
                <a:cs typeface="+mn-cs"/>
              </a:rPr>
              <a:t> y la mayor edad.</a:t>
            </a:r>
          </a:p>
        </p:txBody>
      </p: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 la pensión garantizada</a:t>
            </a:r>
            <a:endParaRPr kumimoji="0" lang="en-U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Ley del Seguro Social</a:t>
            </a:r>
          </a:p>
        </p:txBody>
      </p:sp>
    </p:spTree>
    <p:extLst>
      <p:ext uri="{BB962C8B-B14F-4D97-AF65-F5344CB8AC3E}">
        <p14:creationId xmlns:p14="http://schemas.microsoft.com/office/powerpoint/2010/main" val="42889965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66542"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marR="0" lvl="0"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r>
              <a:rPr kumimoji="0" lang="es-ES" sz="1800" b="1" i="0" u="none" strike="noStrike" kern="0" cap="none" spc="0" normalizeH="0" baseline="0" noProof="0">
                <a:ln>
                  <a:noFill/>
                </a:ln>
                <a:solidFill>
                  <a:srgbClr val="000000"/>
                </a:solidFill>
                <a:effectLst/>
                <a:uLnTx/>
                <a:uFillTx/>
                <a:latin typeface="Verdana"/>
                <a:ea typeface="+mn-ea"/>
                <a:cs typeface="+mn-cs"/>
              </a:rPr>
              <a:t>Artículo 171</a:t>
            </a:r>
            <a:r>
              <a:rPr kumimoji="0" lang="es-ES" sz="1800" b="0" i="0" u="none" strike="noStrike" kern="0" cap="none" spc="0" normalizeH="0" baseline="0" noProof="0">
                <a:ln>
                  <a:noFill/>
                </a:ln>
                <a:solidFill>
                  <a:srgbClr val="000000"/>
                </a:solidFill>
                <a:effectLst/>
                <a:uLnTx/>
                <a:uFillTx/>
                <a:latin typeface="Verdana"/>
                <a:ea typeface="+mn-ea"/>
                <a:cs typeface="+mn-cs"/>
              </a:rPr>
              <a:t>. El asegurado, cuyos </a:t>
            </a:r>
            <a:r>
              <a:rPr kumimoji="0" lang="es-ES" sz="1800" b="1" i="0" u="none" strike="noStrike" kern="0" cap="none" spc="0" normalizeH="0" baseline="0" noProof="0">
                <a:ln>
                  <a:noFill/>
                </a:ln>
                <a:solidFill>
                  <a:srgbClr val="000000"/>
                </a:solidFill>
                <a:effectLst/>
                <a:uLnTx/>
                <a:uFillTx/>
                <a:latin typeface="Verdana"/>
                <a:ea typeface="+mn-ea"/>
                <a:cs typeface="+mn-cs"/>
              </a:rPr>
              <a:t>recursos</a:t>
            </a:r>
            <a:r>
              <a:rPr kumimoji="0" lang="es-ES" sz="1800" b="0" i="0" u="none" strike="noStrike" kern="0" cap="none" spc="0" normalizeH="0" baseline="0" noProof="0">
                <a:ln>
                  <a:noFill/>
                </a:ln>
                <a:solidFill>
                  <a:srgbClr val="000000"/>
                </a:solidFill>
                <a:effectLst/>
                <a:uLnTx/>
                <a:uFillTx/>
                <a:latin typeface="Verdana"/>
                <a:ea typeface="+mn-ea"/>
                <a:cs typeface="+mn-cs"/>
              </a:rPr>
              <a:t> acumulados en su cuenta individual resulten </a:t>
            </a:r>
            <a:r>
              <a:rPr kumimoji="0" lang="es-ES" sz="1800" b="1" i="0" u="none" strike="noStrike" kern="0" cap="none" spc="0" normalizeH="0" baseline="0" noProof="0">
                <a:ln>
                  <a:noFill/>
                </a:ln>
                <a:solidFill>
                  <a:srgbClr val="000000"/>
                </a:solidFill>
                <a:effectLst/>
                <a:uLnTx/>
                <a:uFillTx/>
                <a:latin typeface="Verdana"/>
                <a:ea typeface="+mn-ea"/>
                <a:cs typeface="+mn-cs"/>
              </a:rPr>
              <a:t>insuficientes</a:t>
            </a:r>
            <a:r>
              <a:rPr kumimoji="0" lang="es-ES" sz="1800" b="0" i="0" u="none" strike="noStrike" kern="0" cap="none" spc="0" normalizeH="0" baseline="0" noProof="0">
                <a:ln>
                  <a:noFill/>
                </a:ln>
                <a:solidFill>
                  <a:srgbClr val="000000"/>
                </a:solidFill>
                <a:effectLst/>
                <a:uLnTx/>
                <a:uFillTx/>
                <a:latin typeface="Verdana"/>
                <a:ea typeface="+mn-ea"/>
                <a:cs typeface="+mn-cs"/>
              </a:rPr>
              <a:t> para contratar una renta vitalicia o un retiro programado que le asegure el disfrute de una </a:t>
            </a:r>
            <a:r>
              <a:rPr kumimoji="0" lang="es-ES" sz="1800" b="1" i="1" u="none" strike="noStrike" kern="0" cap="none" spc="0" normalizeH="0" baseline="0" noProof="0">
                <a:ln>
                  <a:noFill/>
                </a:ln>
                <a:solidFill>
                  <a:srgbClr val="000000"/>
                </a:solidFill>
                <a:effectLst/>
                <a:uLnTx/>
                <a:uFillTx/>
                <a:latin typeface="Verdana"/>
                <a:ea typeface="+mn-ea"/>
                <a:cs typeface="+mn-cs"/>
              </a:rPr>
              <a:t>pensión garantizada </a:t>
            </a:r>
            <a:r>
              <a:rPr kumimoji="0" lang="es-ES" sz="1800" b="0" i="0" u="none" strike="noStrike" kern="0" cap="none" spc="0" normalizeH="0" baseline="0" noProof="0">
                <a:ln>
                  <a:noFill/>
                </a:ln>
                <a:solidFill>
                  <a:srgbClr val="000000"/>
                </a:solidFill>
                <a:effectLst/>
                <a:uLnTx/>
                <a:uFillTx/>
                <a:latin typeface="Verdana"/>
                <a:ea typeface="+mn-ea"/>
                <a:cs typeface="+mn-cs"/>
              </a:rPr>
              <a:t>y la adquisición de un </a:t>
            </a:r>
            <a:r>
              <a:rPr kumimoji="0" lang="es-ES" sz="1800" b="1" i="1" u="none" strike="noStrike" kern="0" cap="none" spc="0" normalizeH="0" baseline="0" noProof="0">
                <a:ln>
                  <a:noFill/>
                </a:ln>
                <a:solidFill>
                  <a:srgbClr val="000000"/>
                </a:solidFill>
                <a:effectLst/>
                <a:uLnTx/>
                <a:uFillTx/>
                <a:latin typeface="Verdana"/>
                <a:ea typeface="+mn-ea"/>
                <a:cs typeface="+mn-cs"/>
              </a:rPr>
              <a:t>seguro de sobrevivencia </a:t>
            </a:r>
            <a:r>
              <a:rPr kumimoji="0" lang="es-ES" sz="1800" b="0" i="0" u="none" strike="noStrike" kern="0" cap="none" spc="0" normalizeH="0" baseline="0" noProof="0">
                <a:ln>
                  <a:noFill/>
                </a:ln>
                <a:solidFill>
                  <a:srgbClr val="000000"/>
                </a:solidFill>
                <a:effectLst/>
                <a:uLnTx/>
                <a:uFillTx/>
                <a:latin typeface="Verdana"/>
                <a:ea typeface="+mn-ea"/>
                <a:cs typeface="+mn-cs"/>
              </a:rPr>
              <a:t>para sus beneficiarios, en los porcentajes del capítulo V de este Título, </a:t>
            </a:r>
            <a:r>
              <a:rPr kumimoji="0" lang="es-ES" sz="1800" b="1" i="1" strike="noStrike" kern="0" cap="none" spc="0" normalizeH="0" baseline="0" noProof="0">
                <a:ln>
                  <a:noFill/>
                </a:ln>
                <a:solidFill>
                  <a:srgbClr val="000000"/>
                </a:solidFill>
                <a:effectLst/>
                <a:uLnTx/>
                <a:uFillTx/>
                <a:latin typeface="Verdana"/>
                <a:ea typeface="+mn-ea"/>
                <a:cs typeface="+mn-cs"/>
              </a:rPr>
              <a:t>recibirá </a:t>
            </a:r>
            <a:r>
              <a:rPr kumimoji="0" lang="es-ES" sz="1800" b="1" i="1" u="none" strike="noStrike" kern="0" cap="none" spc="0" normalizeH="0" baseline="0" noProof="0">
                <a:ln>
                  <a:noFill/>
                </a:ln>
                <a:solidFill>
                  <a:srgbClr val="000000"/>
                </a:solidFill>
                <a:effectLst/>
                <a:uLnTx/>
                <a:uFillTx/>
                <a:latin typeface="Verdana"/>
                <a:ea typeface="+mn-ea"/>
                <a:cs typeface="+mn-cs"/>
              </a:rPr>
              <a:t>del Gobierno Federal una aportación </a:t>
            </a:r>
            <a:r>
              <a:rPr kumimoji="0" lang="es-ES" sz="1800" b="0" i="0" u="none" strike="noStrike" kern="0" cap="none" spc="0" normalizeH="0" baseline="0" noProof="0">
                <a:ln>
                  <a:noFill/>
                </a:ln>
                <a:solidFill>
                  <a:srgbClr val="000000"/>
                </a:solidFill>
                <a:effectLst/>
                <a:uLnTx/>
                <a:uFillTx/>
                <a:latin typeface="Verdana"/>
                <a:ea typeface="+mn-ea"/>
                <a:cs typeface="+mn-cs"/>
              </a:rPr>
              <a:t>complementaria suficiente para el pago de las pensiones correspondientes, mismas que se otorgarán en los siguientes términos:</a:t>
            </a:r>
          </a:p>
          <a:p>
            <a:pPr marL="800100" marR="0" lvl="1" indent="-400050" algn="just" defTabSz="914400" rtl="0" eaLnBrk="1" fontAlgn="base" latinLnBrk="0" hangingPunct="1">
              <a:lnSpc>
                <a:spcPct val="140000"/>
              </a:lnSpc>
              <a:spcBef>
                <a:spcPct val="35000"/>
              </a:spcBef>
              <a:spcAft>
                <a:spcPct val="35000"/>
              </a:spcAft>
              <a:buClr>
                <a:srgbClr val="1E3960"/>
              </a:buClr>
              <a:buSzTx/>
              <a:buFont typeface="+mj-lt"/>
              <a:buAutoNum type="romanUcPeriod"/>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La </a:t>
            </a:r>
            <a:r>
              <a:rPr kumimoji="0" lang="es-ES" sz="1800" b="1" i="1" u="none" strike="noStrike" kern="0" cap="none" spc="0" normalizeH="0" baseline="0" noProof="0">
                <a:ln>
                  <a:noFill/>
                </a:ln>
                <a:solidFill>
                  <a:srgbClr val="000000"/>
                </a:solidFill>
                <a:effectLst/>
                <a:uLnTx/>
                <a:uFillTx/>
                <a:latin typeface="Verdana"/>
                <a:ea typeface="+mn-ea"/>
                <a:cs typeface="+mn-cs"/>
              </a:rPr>
              <a:t>pensión de </a:t>
            </a:r>
            <a:r>
              <a:rPr kumimoji="0" lang="es-ES" sz="1800" b="1" i="1" strike="noStrike" kern="0" cap="none" spc="0" normalizeH="0" baseline="0" noProof="0">
                <a:ln>
                  <a:noFill/>
                </a:ln>
                <a:solidFill>
                  <a:srgbClr val="000000"/>
                </a:solidFill>
                <a:effectLst/>
                <a:uLnTx/>
                <a:uFillTx/>
                <a:latin typeface="Verdana"/>
                <a:ea typeface="+mn-ea"/>
                <a:cs typeface="+mn-cs"/>
              </a:rPr>
              <a:t>viudez </a:t>
            </a:r>
            <a:r>
              <a:rPr kumimoji="0" lang="es-ES" sz="1800" b="0" i="0" u="none" strike="noStrike" kern="0" cap="none" spc="0" normalizeH="0" baseline="0" noProof="0">
                <a:ln>
                  <a:noFill/>
                </a:ln>
                <a:solidFill>
                  <a:srgbClr val="000000"/>
                </a:solidFill>
                <a:effectLst/>
                <a:uLnTx/>
                <a:uFillTx/>
                <a:latin typeface="Verdana"/>
                <a:ea typeface="+mn-ea"/>
                <a:cs typeface="+mn-cs"/>
              </a:rPr>
              <a:t>será igual al </a:t>
            </a:r>
            <a:r>
              <a:rPr kumimoji="0" lang="es-ES" sz="1800" b="1" i="0" u="none" strike="noStrike" kern="0" cap="none" spc="0" normalizeH="0" baseline="0" noProof="0">
                <a:ln>
                  <a:noFill/>
                </a:ln>
                <a:solidFill>
                  <a:srgbClr val="000000"/>
                </a:solidFill>
                <a:effectLst/>
                <a:uLnTx/>
                <a:uFillTx/>
                <a:latin typeface="Verdana"/>
                <a:ea typeface="+mn-ea"/>
                <a:cs typeface="+mn-cs"/>
              </a:rPr>
              <a:t>90%</a:t>
            </a:r>
            <a:r>
              <a:rPr kumimoji="0" lang="es-ES" sz="1800" b="0" i="0" u="none" strike="noStrike" kern="0" cap="none" spc="0" normalizeH="0" baseline="0" noProof="0">
                <a:ln>
                  <a:noFill/>
                </a:ln>
                <a:solidFill>
                  <a:srgbClr val="000000"/>
                </a:solidFill>
                <a:effectLst/>
                <a:uLnTx/>
                <a:uFillTx/>
                <a:latin typeface="Verdana"/>
                <a:ea typeface="+mn-ea"/>
                <a:cs typeface="+mn-cs"/>
              </a:rPr>
              <a:t> de la que estuviese gozando el pensionado al fallecer;</a:t>
            </a:r>
          </a:p>
        </p:txBody>
      </p: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 la pensión garantizada</a:t>
            </a:r>
            <a:endParaRPr kumimoji="0" lang="en-U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Ley del Seguro Social</a:t>
            </a:r>
          </a:p>
        </p:txBody>
      </p:sp>
    </p:spTree>
    <p:extLst>
      <p:ext uri="{BB962C8B-B14F-4D97-AF65-F5344CB8AC3E}">
        <p14:creationId xmlns:p14="http://schemas.microsoft.com/office/powerpoint/2010/main" val="2238887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lvl="0" indent="0" defTabSz="914400" eaLnBrk="1" hangingPunct="1">
              <a:lnSpc>
                <a:spcPct val="150000"/>
              </a:lnSpc>
              <a:spcBef>
                <a:spcPts val="600"/>
              </a:spcBef>
              <a:spcAft>
                <a:spcPts val="600"/>
              </a:spcAft>
              <a:buClr>
                <a:srgbClr val="1E3960"/>
              </a:buClr>
              <a:buNone/>
              <a:defRPr/>
            </a:pPr>
            <a:r>
              <a:rPr lang="es-MX" sz="1800" b="1" kern="0">
                <a:solidFill>
                  <a:srgbClr val="000000"/>
                </a:solidFill>
                <a:latin typeface="Verdana"/>
              </a:rPr>
              <a:t>Prestaciones por tipo de régimen</a:t>
            </a:r>
          </a:p>
          <a:p>
            <a:pPr marL="0" lvl="0" indent="0" defTabSz="914400" eaLnBrk="1" hangingPunct="1">
              <a:lnSpc>
                <a:spcPct val="150000"/>
              </a:lnSpc>
              <a:spcBef>
                <a:spcPts val="600"/>
              </a:spcBef>
              <a:spcAft>
                <a:spcPts val="600"/>
              </a:spcAft>
              <a:buClr>
                <a:srgbClr val="1E3960"/>
              </a:buClr>
              <a:buNone/>
              <a:defRPr/>
            </a:pPr>
            <a:r>
              <a:rPr lang="es-MX" sz="1800" kern="0">
                <a:solidFill>
                  <a:srgbClr val="000000"/>
                </a:solidFill>
                <a:latin typeface="Verdana"/>
              </a:rPr>
              <a:t>La LSS establece que el esquema de prestaciones del Régimen Obligatorio comprende:</a:t>
            </a:r>
          </a:p>
          <a:p>
            <a:pPr marL="800100" lvl="1" indent="-400050" defTabSz="914400" eaLnBrk="1" hangingPunct="1">
              <a:lnSpc>
                <a:spcPct val="150000"/>
              </a:lnSpc>
              <a:spcBef>
                <a:spcPts val="600"/>
              </a:spcBef>
              <a:spcAft>
                <a:spcPts val="600"/>
              </a:spcAft>
              <a:buClr>
                <a:srgbClr val="1E3960"/>
              </a:buClr>
              <a:buAutoNum type="romanLcParenR"/>
              <a:defRPr/>
            </a:pPr>
            <a:r>
              <a:rPr lang="es-MX" sz="1800" kern="0">
                <a:solidFill>
                  <a:srgbClr val="000000"/>
                </a:solidFill>
                <a:latin typeface="Verdana"/>
              </a:rPr>
              <a:t>Seguro de Riesgos de Trabajo (SRT);</a:t>
            </a:r>
          </a:p>
          <a:p>
            <a:pPr marL="800100" lvl="1" indent="-400050" defTabSz="914400" eaLnBrk="1" hangingPunct="1">
              <a:lnSpc>
                <a:spcPct val="150000"/>
              </a:lnSpc>
              <a:spcBef>
                <a:spcPts val="600"/>
              </a:spcBef>
              <a:spcAft>
                <a:spcPts val="600"/>
              </a:spcAft>
              <a:buClr>
                <a:srgbClr val="1E3960"/>
              </a:buClr>
              <a:buAutoNum type="romanLcParenR"/>
              <a:defRPr/>
            </a:pPr>
            <a:r>
              <a:rPr lang="es-MX" sz="1800" kern="0">
                <a:solidFill>
                  <a:srgbClr val="000000"/>
                </a:solidFill>
                <a:latin typeface="Verdana"/>
              </a:rPr>
              <a:t>Seguro de Enfermedades y Maternidad (SEM);</a:t>
            </a:r>
          </a:p>
          <a:p>
            <a:pPr marL="800100" lvl="1" indent="-400050" defTabSz="914400" eaLnBrk="1" hangingPunct="1">
              <a:lnSpc>
                <a:spcPct val="150000"/>
              </a:lnSpc>
              <a:spcBef>
                <a:spcPts val="600"/>
              </a:spcBef>
              <a:spcAft>
                <a:spcPts val="600"/>
              </a:spcAft>
              <a:buClr>
                <a:srgbClr val="1E3960"/>
              </a:buClr>
              <a:buAutoNum type="romanLcParenR"/>
              <a:defRPr/>
            </a:pPr>
            <a:r>
              <a:rPr lang="es-MX" sz="1800" kern="0">
                <a:solidFill>
                  <a:srgbClr val="000000"/>
                </a:solidFill>
                <a:latin typeface="Verdana"/>
              </a:rPr>
              <a:t>Seguro de Invalidez y Vida (SIV);</a:t>
            </a:r>
          </a:p>
          <a:p>
            <a:pPr marL="800100" lvl="1" indent="-400050" defTabSz="914400" eaLnBrk="1" hangingPunct="1">
              <a:lnSpc>
                <a:spcPct val="150000"/>
              </a:lnSpc>
              <a:spcBef>
                <a:spcPts val="600"/>
              </a:spcBef>
              <a:spcAft>
                <a:spcPts val="600"/>
              </a:spcAft>
              <a:buClr>
                <a:srgbClr val="1E3960"/>
              </a:buClr>
              <a:buAutoNum type="romanLcParenR"/>
              <a:defRPr/>
            </a:pPr>
            <a:r>
              <a:rPr lang="es-MX" sz="1800" kern="0">
                <a:solidFill>
                  <a:srgbClr val="000000"/>
                </a:solidFill>
                <a:latin typeface="Verdana"/>
              </a:rPr>
              <a:t>Seguro de Retiro, Cesantía en Edad Avanzada y Vejez (SRCV), y</a:t>
            </a:r>
          </a:p>
          <a:p>
            <a:pPr marL="800100" lvl="1" indent="-400050" defTabSz="914400" eaLnBrk="1" hangingPunct="1">
              <a:lnSpc>
                <a:spcPct val="150000"/>
              </a:lnSpc>
              <a:spcBef>
                <a:spcPts val="600"/>
              </a:spcBef>
              <a:spcAft>
                <a:spcPts val="600"/>
              </a:spcAft>
              <a:buClr>
                <a:srgbClr val="1E3960"/>
              </a:buClr>
              <a:buAutoNum type="romanLcParenR"/>
              <a:defRPr/>
            </a:pPr>
            <a:r>
              <a:rPr lang="es-MX" sz="1800" kern="0">
                <a:solidFill>
                  <a:srgbClr val="000000"/>
                </a:solidFill>
                <a:latin typeface="Verdana"/>
              </a:rPr>
              <a:t>Seguro de Guarderías y Prestaciones Sociales (SGPS).</a:t>
            </a:r>
          </a:p>
        </p:txBody>
      </p:sp>
      <p:sp>
        <p:nvSpPr>
          <p:cNvPr id="5" name="Rectangle 2"/>
          <p:cNvSpPr txBox="1">
            <a:spLocks noChangeArrowheads="1"/>
          </p:cNvSpPr>
          <p:nvPr/>
        </p:nvSpPr>
        <p:spPr>
          <a:xfrm>
            <a:off x="263237" y="935322"/>
            <a:ext cx="8485260" cy="436563"/>
          </a:xfrm>
          <a:prstGeom prst="rect">
            <a:avLst/>
          </a:prstGeom>
          <a:noFill/>
        </p:spPr>
        <p:txBody>
          <a:bodyPr/>
          <a:lstStyle/>
          <a:p>
            <a:pPr lvl="0" algn="r" defTabSz="914400" eaLnBrk="0" fontAlgn="base" hangingPunct="0">
              <a:spcBef>
                <a:spcPct val="0"/>
              </a:spcBef>
              <a:spcAft>
                <a:spcPct val="0"/>
              </a:spcAft>
              <a:defRPr/>
            </a:pPr>
            <a:r>
              <a:rPr lang="es-MX" sz="1900" b="1" kern="0">
                <a:solidFill>
                  <a:srgbClr val="44546A"/>
                </a:solidFill>
                <a:latin typeface="Verdana" panose="020B0604030504040204" pitchFamily="34" charset="0"/>
                <a:ea typeface="Verdana" panose="020B0604030504040204" pitchFamily="34" charset="0"/>
                <a:cs typeface="Verdana" panose="020B0604030504040204" pitchFamily="34" charset="0"/>
              </a:rPr>
              <a:t>Generalidades. Regímenes y modalidades de aseguramiento del Instituto Mexicano del Seguro Social</a:t>
            </a: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0991379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66542"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800100" marR="0" lvl="1" indent="-400050" algn="just" defTabSz="914400" rtl="0" eaLnBrk="1" fontAlgn="base" latinLnBrk="0" hangingPunct="1">
              <a:lnSpc>
                <a:spcPct val="140000"/>
              </a:lnSpc>
              <a:spcBef>
                <a:spcPct val="35000"/>
              </a:spcBef>
              <a:spcAft>
                <a:spcPct val="35000"/>
              </a:spcAft>
              <a:buClr>
                <a:srgbClr val="1E3960"/>
              </a:buClr>
              <a:buSzTx/>
              <a:buFont typeface="+mj-lt"/>
              <a:buAutoNum type="romanUcPeriod" startAt="2"/>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La </a:t>
            </a:r>
            <a:r>
              <a:rPr kumimoji="0" lang="es-ES" sz="1800" b="1" i="1" u="none" strike="noStrike" kern="0" cap="none" spc="0" normalizeH="0" baseline="0" noProof="0">
                <a:ln>
                  <a:noFill/>
                </a:ln>
                <a:solidFill>
                  <a:srgbClr val="000000"/>
                </a:solidFill>
                <a:effectLst/>
                <a:uLnTx/>
                <a:uFillTx/>
                <a:latin typeface="Verdana"/>
                <a:ea typeface="+mn-ea"/>
                <a:cs typeface="+mn-cs"/>
              </a:rPr>
              <a:t>pensión del </a:t>
            </a:r>
            <a:r>
              <a:rPr kumimoji="0" lang="es-ES" sz="1800" b="1" i="1" strike="noStrike" kern="0" cap="none" spc="0" normalizeH="0" baseline="0" noProof="0">
                <a:ln>
                  <a:noFill/>
                </a:ln>
                <a:solidFill>
                  <a:srgbClr val="000000"/>
                </a:solidFill>
                <a:effectLst/>
                <a:uLnTx/>
                <a:uFillTx/>
                <a:latin typeface="Verdana"/>
                <a:ea typeface="+mn-ea"/>
                <a:cs typeface="+mn-cs"/>
              </a:rPr>
              <a:t>huérfano </a:t>
            </a:r>
            <a:r>
              <a:rPr kumimoji="0" lang="es-ES" sz="1800" b="0" i="0" u="none" strike="noStrike" kern="0" cap="none" spc="0" normalizeH="0" baseline="0" noProof="0">
                <a:ln>
                  <a:noFill/>
                </a:ln>
                <a:solidFill>
                  <a:srgbClr val="000000"/>
                </a:solidFill>
                <a:effectLst/>
                <a:uLnTx/>
                <a:uFillTx/>
                <a:latin typeface="Verdana"/>
                <a:ea typeface="+mn-ea"/>
                <a:cs typeface="+mn-cs"/>
              </a:rPr>
              <a:t>de padre o madre será igual al </a:t>
            </a:r>
            <a:r>
              <a:rPr kumimoji="0" lang="es-ES" sz="1800" b="1" i="0" u="none" strike="noStrike" kern="0" cap="none" spc="0" normalizeH="0" baseline="0" noProof="0">
                <a:ln>
                  <a:noFill/>
                </a:ln>
                <a:solidFill>
                  <a:srgbClr val="000000"/>
                </a:solidFill>
                <a:effectLst/>
                <a:uLnTx/>
                <a:uFillTx/>
                <a:latin typeface="Verdana"/>
                <a:ea typeface="+mn-ea"/>
                <a:cs typeface="+mn-cs"/>
              </a:rPr>
              <a:t>20%</a:t>
            </a:r>
            <a:r>
              <a:rPr kumimoji="0" lang="es-ES" sz="1800" b="0" i="0" u="none" strike="noStrike" kern="0" cap="none" spc="0" normalizeH="0" baseline="0" noProof="0">
                <a:ln>
                  <a:noFill/>
                </a:ln>
                <a:solidFill>
                  <a:srgbClr val="000000"/>
                </a:solidFill>
                <a:effectLst/>
                <a:uLnTx/>
                <a:uFillTx/>
                <a:latin typeface="Verdana"/>
                <a:ea typeface="+mn-ea"/>
                <a:cs typeface="+mn-cs"/>
              </a:rPr>
              <a:t> de la pensión que el asegurado estuviese gozando al fallecer. Si el huérfano lo fuera de padre y madre, se le otorgará en las mismas condiciones una pensión igual al </a:t>
            </a:r>
            <a:r>
              <a:rPr kumimoji="0" lang="es-ES" sz="1800" b="1" i="0" strike="noStrike" kern="0" cap="none" spc="0" normalizeH="0" baseline="0" noProof="0">
                <a:ln>
                  <a:noFill/>
                </a:ln>
                <a:solidFill>
                  <a:srgbClr val="000000"/>
                </a:solidFill>
                <a:uLnTx/>
                <a:uFillTx/>
                <a:latin typeface="Verdana"/>
                <a:ea typeface="+mn-ea"/>
                <a:cs typeface="+mn-cs"/>
              </a:rPr>
              <a:t>30% </a:t>
            </a:r>
            <a:r>
              <a:rPr kumimoji="0" lang="es-ES" sz="1800" b="0" i="0" u="none" strike="noStrike" kern="0" cap="none" spc="0" normalizeH="0" baseline="0" noProof="0">
                <a:ln>
                  <a:noFill/>
                </a:ln>
                <a:solidFill>
                  <a:srgbClr val="000000"/>
                </a:solidFill>
                <a:effectLst/>
                <a:uLnTx/>
                <a:uFillTx/>
                <a:latin typeface="Verdana"/>
                <a:ea typeface="+mn-ea"/>
                <a:cs typeface="+mn-cs"/>
              </a:rPr>
              <a:t>de la misma base.</a:t>
            </a:r>
          </a:p>
          <a:p>
            <a:pPr marL="812800" marR="0" lvl="1"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r>
              <a:rPr kumimoji="0" lang="es-ES" sz="1800" b="0" i="0" strike="noStrike" kern="0" cap="none" spc="0" normalizeH="0" baseline="0" noProof="0">
                <a:ln>
                  <a:noFill/>
                </a:ln>
                <a:solidFill>
                  <a:srgbClr val="000000"/>
                </a:solidFill>
                <a:effectLst/>
                <a:uLnTx/>
                <a:uFillTx/>
                <a:latin typeface="Verdana"/>
                <a:ea typeface="+mn-ea"/>
                <a:cs typeface="+mn-cs"/>
              </a:rPr>
              <a:t>Si al iniciarse la pensión de orfandad el huérfano lo fuera de padre o de madre y posteriormente falleciera el otro progenitor, la pensión de orfandad se aumentará del 20 al </a:t>
            </a:r>
            <a:r>
              <a:rPr kumimoji="0" lang="es-ES" sz="1800" b="1" i="0" strike="noStrike" kern="0" cap="none" spc="0" normalizeH="0" baseline="0" noProof="0">
                <a:ln>
                  <a:noFill/>
                </a:ln>
                <a:solidFill>
                  <a:srgbClr val="000000"/>
                </a:solidFill>
                <a:effectLst/>
                <a:uLnTx/>
                <a:uFillTx/>
                <a:latin typeface="Verdana"/>
                <a:ea typeface="+mn-ea"/>
                <a:cs typeface="+mn-cs"/>
              </a:rPr>
              <a:t>30%</a:t>
            </a:r>
            <a:r>
              <a:rPr kumimoji="0" lang="es-ES" sz="1800" b="0" i="0" strike="noStrike" kern="0" cap="none" spc="0" normalizeH="0" baseline="0" noProof="0">
                <a:ln>
                  <a:noFill/>
                </a:ln>
                <a:solidFill>
                  <a:srgbClr val="000000"/>
                </a:solidFill>
                <a:effectLst/>
                <a:uLnTx/>
                <a:uFillTx/>
                <a:latin typeface="Verdana"/>
                <a:ea typeface="+mn-ea"/>
                <a:cs typeface="+mn-cs"/>
              </a:rPr>
              <a:t> de la base señalada, a partir de la fecha de la muerte del ascendiente, y</a:t>
            </a:r>
          </a:p>
        </p:txBody>
      </p: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 la pensión garantizada</a:t>
            </a:r>
            <a:endParaRPr kumimoji="0" lang="en-U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Ley del Seguro Social</a:t>
            </a:r>
          </a:p>
        </p:txBody>
      </p:sp>
    </p:spTree>
    <p:extLst>
      <p:ext uri="{BB962C8B-B14F-4D97-AF65-F5344CB8AC3E}">
        <p14:creationId xmlns:p14="http://schemas.microsoft.com/office/powerpoint/2010/main" val="6023711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66542"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800100" marR="0" lvl="1" indent="-400050" algn="just" defTabSz="914400" rtl="0" eaLnBrk="1" fontAlgn="base" latinLnBrk="0" hangingPunct="1">
              <a:lnSpc>
                <a:spcPct val="140000"/>
              </a:lnSpc>
              <a:spcBef>
                <a:spcPct val="35000"/>
              </a:spcBef>
              <a:spcAft>
                <a:spcPct val="35000"/>
              </a:spcAft>
              <a:buClr>
                <a:srgbClr val="1E3960"/>
              </a:buClr>
              <a:buSzTx/>
              <a:buFont typeface="+mj-lt"/>
              <a:buAutoNum type="romanUcPeriod" startAt="3"/>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Si no existieran beneficiarios con derecho a pensión conforme a lo previsto en las fracciones I y II anteriores, ésta se otorgará a cada uno de los </a:t>
            </a:r>
            <a:r>
              <a:rPr kumimoji="0" lang="es-ES" sz="1800" b="1" i="1" u="none" strike="noStrike" kern="0" cap="none" spc="0" normalizeH="0" baseline="0" noProof="0">
                <a:ln>
                  <a:noFill/>
                </a:ln>
                <a:solidFill>
                  <a:srgbClr val="000000"/>
                </a:solidFill>
                <a:effectLst/>
                <a:uLnTx/>
                <a:uFillTx/>
                <a:latin typeface="Verdana"/>
                <a:ea typeface="+mn-ea"/>
                <a:cs typeface="+mn-cs"/>
              </a:rPr>
              <a:t>ascendientes</a:t>
            </a:r>
            <a:r>
              <a:rPr kumimoji="0" lang="es-ES" sz="1800" b="0" i="1" u="none" strike="noStrike" kern="0" cap="none" spc="0" normalizeH="0" baseline="0" noProof="0">
                <a:ln>
                  <a:noFill/>
                </a:ln>
                <a:solidFill>
                  <a:srgbClr val="000000"/>
                </a:solidFill>
                <a:effectLst/>
                <a:uLnTx/>
                <a:uFillTx/>
                <a:latin typeface="Verdana"/>
                <a:ea typeface="+mn-ea"/>
                <a:cs typeface="+mn-cs"/>
              </a:rPr>
              <a:t> </a:t>
            </a:r>
            <a:r>
              <a:rPr kumimoji="0" lang="es-ES" sz="1800" b="0" i="0" u="none" strike="noStrike" kern="0" cap="none" spc="0" normalizeH="0" baseline="0" noProof="0">
                <a:ln>
                  <a:noFill/>
                </a:ln>
                <a:solidFill>
                  <a:srgbClr val="000000"/>
                </a:solidFill>
                <a:effectLst/>
                <a:uLnTx/>
                <a:uFillTx/>
                <a:latin typeface="Verdana"/>
                <a:ea typeface="+mn-ea"/>
                <a:cs typeface="+mn-cs"/>
              </a:rPr>
              <a:t>que dependían económicamente del pensionado fallecido, por una cantidad igual al </a:t>
            </a:r>
            <a:r>
              <a:rPr kumimoji="0" lang="es-ES" sz="1800" b="1" i="0" u="none" strike="noStrike" kern="0" cap="none" spc="0" normalizeH="0" baseline="0" noProof="0">
                <a:ln>
                  <a:noFill/>
                </a:ln>
                <a:solidFill>
                  <a:srgbClr val="000000"/>
                </a:solidFill>
                <a:effectLst/>
                <a:uLnTx/>
                <a:uFillTx/>
                <a:latin typeface="Verdana"/>
                <a:ea typeface="+mn-ea"/>
                <a:cs typeface="+mn-cs"/>
              </a:rPr>
              <a:t>20%</a:t>
            </a:r>
            <a:r>
              <a:rPr kumimoji="0" lang="es-ES" sz="1800" b="0" i="0" u="none" strike="noStrike" kern="0" cap="none" spc="0" normalizeH="0" baseline="0" noProof="0">
                <a:ln>
                  <a:noFill/>
                </a:ln>
                <a:solidFill>
                  <a:srgbClr val="000000"/>
                </a:solidFill>
                <a:effectLst/>
                <a:uLnTx/>
                <a:uFillTx/>
                <a:latin typeface="Verdana"/>
                <a:ea typeface="+mn-ea"/>
                <a:cs typeface="+mn-cs"/>
              </a:rPr>
              <a:t> de la pensión que el asegurado estuviese gozando al fallecer.</a:t>
            </a:r>
          </a:p>
          <a:p>
            <a:pPr marL="812800" marR="0" lvl="1"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En estos casos, la administradora de fondos para el retiro continuará con la </a:t>
            </a:r>
            <a:r>
              <a:rPr kumimoji="0" lang="es-ES" sz="1800" b="0" i="0" u="none" strike="noStrike" kern="0" cap="none" spc="0" normalizeH="0" baseline="0" noProof="0">
                <a:ln>
                  <a:noFill/>
                </a:ln>
                <a:solidFill>
                  <a:srgbClr val="000000"/>
                </a:solidFill>
                <a:uLnTx/>
                <a:uFillTx/>
                <a:latin typeface="Verdana"/>
                <a:ea typeface="+mn-ea"/>
                <a:cs typeface="+mn-cs"/>
              </a:rPr>
              <a:t>administración </a:t>
            </a:r>
            <a:r>
              <a:rPr kumimoji="0" lang="es-ES" sz="1800" b="0" i="0" u="none" strike="noStrike" kern="0" cap="none" spc="0" normalizeH="0" baseline="0" noProof="0">
                <a:ln>
                  <a:noFill/>
                </a:ln>
                <a:solidFill>
                  <a:srgbClr val="000000"/>
                </a:solidFill>
                <a:effectLst/>
                <a:uLnTx/>
                <a:uFillTx/>
                <a:latin typeface="Verdana"/>
                <a:ea typeface="+mn-ea"/>
                <a:cs typeface="+mn-cs"/>
              </a:rPr>
              <a:t>de la cuenta individual del pensionado y efectuará retiros con cargo al saldo acumulado para el pago de la pensión garantizada, en los términos que determine la CONSAR.</a:t>
            </a:r>
          </a:p>
          <a:p>
            <a:pPr marL="812800" marR="0" lvl="1"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r>
              <a:rPr kumimoji="0" lang="es-ES" sz="1400" b="0" i="0" u="none" strike="noStrike" kern="0" cap="none" spc="0" normalizeH="0" baseline="0" noProof="0">
                <a:ln>
                  <a:noFill/>
                </a:ln>
                <a:solidFill>
                  <a:srgbClr val="ED7D31">
                    <a:lumMod val="75000"/>
                  </a:srgbClr>
                </a:solidFill>
                <a:effectLst/>
                <a:uLnTx/>
                <a:uFillTx/>
                <a:latin typeface="Verdana"/>
                <a:ea typeface="+mn-ea"/>
                <a:cs typeface="+mn-cs"/>
              </a:rPr>
              <a:t>CONSAR: Comisión Nacional de Sistema de Ahorro para el Retiro</a:t>
            </a:r>
            <a:endParaRPr kumimoji="0" lang="es-ES" sz="1600" b="0" i="0" u="none" strike="noStrike" kern="0" cap="none" spc="0" normalizeH="0" baseline="0" noProof="0">
              <a:ln>
                <a:noFill/>
              </a:ln>
              <a:solidFill>
                <a:srgbClr val="ED7D31">
                  <a:lumMod val="75000"/>
                </a:srgbClr>
              </a:solidFill>
              <a:effectLst/>
              <a:uLnTx/>
              <a:uFillTx/>
              <a:latin typeface="Verdana"/>
              <a:ea typeface="+mn-ea"/>
              <a:cs typeface="+mn-cs"/>
            </a:endParaRPr>
          </a:p>
        </p:txBody>
      </p: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 la pensión garantizada</a:t>
            </a:r>
            <a:endParaRPr kumimoji="0" lang="en-U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Ley del Seguro Social</a:t>
            </a:r>
          </a:p>
        </p:txBody>
      </p:sp>
    </p:spTree>
    <p:extLst>
      <p:ext uri="{BB962C8B-B14F-4D97-AF65-F5344CB8AC3E}">
        <p14:creationId xmlns:p14="http://schemas.microsoft.com/office/powerpoint/2010/main" val="3623981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66542"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marR="0" lvl="0"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r>
              <a:rPr kumimoji="0" lang="es-ES" sz="1800" b="1" i="0" u="none" strike="noStrike" kern="0" cap="none" spc="0" normalizeH="0" baseline="0" noProof="0">
                <a:ln>
                  <a:noFill/>
                </a:ln>
                <a:solidFill>
                  <a:srgbClr val="000000"/>
                </a:solidFill>
                <a:effectLst/>
                <a:uLnTx/>
                <a:uFillTx/>
                <a:latin typeface="Verdana"/>
                <a:ea typeface="+mn-ea"/>
                <a:cs typeface="+mn-cs"/>
              </a:rPr>
              <a:t>Artículo 172</a:t>
            </a:r>
            <a:r>
              <a:rPr kumimoji="0" lang="es-ES" sz="1800" b="0" i="0" u="none" strike="noStrike" kern="0" cap="none" spc="0" normalizeH="0" baseline="0" noProof="0">
                <a:ln>
                  <a:noFill/>
                </a:ln>
                <a:solidFill>
                  <a:srgbClr val="000000"/>
                </a:solidFill>
                <a:effectLst/>
                <a:uLnTx/>
                <a:uFillTx/>
                <a:latin typeface="Verdana"/>
                <a:ea typeface="+mn-ea"/>
                <a:cs typeface="+mn-cs"/>
              </a:rPr>
              <a:t>. El Gobierno Federal con recursos </a:t>
            </a:r>
            <a:r>
              <a:rPr kumimoji="0" lang="es-ES" sz="1800" b="0" i="0" strike="noStrike" kern="0" cap="none" spc="0" normalizeH="0" baseline="0" noProof="0">
                <a:ln>
                  <a:noFill/>
                </a:ln>
                <a:solidFill>
                  <a:srgbClr val="000000"/>
                </a:solidFill>
                <a:effectLst/>
                <a:uLnTx/>
                <a:uFillTx/>
                <a:latin typeface="Verdana"/>
                <a:ea typeface="+mn-ea"/>
                <a:cs typeface="+mn-cs"/>
              </a:rPr>
              <a:t>propios </a:t>
            </a:r>
            <a:r>
              <a:rPr kumimoji="0" lang="es-ES" sz="1800" b="0" i="0" u="none" strike="noStrike" kern="0" cap="none" spc="0" normalizeH="0" baseline="0" noProof="0">
                <a:ln>
                  <a:noFill/>
                </a:ln>
                <a:solidFill>
                  <a:srgbClr val="000000"/>
                </a:solidFill>
                <a:effectLst/>
                <a:uLnTx/>
                <a:uFillTx/>
                <a:latin typeface="Verdana"/>
                <a:ea typeface="+mn-ea"/>
                <a:cs typeface="+mn-cs"/>
              </a:rPr>
              <a:t>complementarios a los de la cuenta individual correspondiente, </a:t>
            </a:r>
            <a:r>
              <a:rPr kumimoji="0" lang="es-ES" sz="1800" b="1" i="0" u="none" strike="noStrike" kern="0" cap="none" spc="0" normalizeH="0" baseline="0" noProof="0">
                <a:ln>
                  <a:noFill/>
                </a:ln>
                <a:solidFill>
                  <a:srgbClr val="000000"/>
                </a:solidFill>
                <a:effectLst/>
                <a:uLnTx/>
                <a:uFillTx/>
                <a:latin typeface="Verdana"/>
                <a:ea typeface="+mn-ea"/>
                <a:cs typeface="+mn-cs"/>
              </a:rPr>
              <a:t>cubrirá</a:t>
            </a:r>
            <a:r>
              <a:rPr kumimoji="0" lang="es-ES" sz="1800" b="0" i="0" u="none" strike="noStrike" kern="0" cap="none" spc="0" normalizeH="0" baseline="0" noProof="0">
                <a:ln>
                  <a:noFill/>
                </a:ln>
                <a:solidFill>
                  <a:srgbClr val="000000"/>
                </a:solidFill>
                <a:effectLst/>
                <a:uLnTx/>
                <a:uFillTx/>
                <a:latin typeface="Verdana"/>
                <a:ea typeface="+mn-ea"/>
                <a:cs typeface="+mn-cs"/>
              </a:rPr>
              <a:t> la pensión garantizada, por conducto del Instituto. </a:t>
            </a:r>
          </a:p>
          <a:p>
            <a:pPr marL="0" marR="0" lvl="0"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El trabajador asegurado deberá </a:t>
            </a:r>
            <a:r>
              <a:rPr kumimoji="0" lang="es-ES" sz="1800" b="1" i="0" u="none" strike="noStrike" kern="0" cap="none" spc="0" normalizeH="0" baseline="0" noProof="0">
                <a:ln>
                  <a:noFill/>
                </a:ln>
                <a:solidFill>
                  <a:srgbClr val="000000"/>
                </a:solidFill>
                <a:effectLst/>
                <a:uLnTx/>
                <a:uFillTx/>
                <a:latin typeface="Verdana"/>
                <a:ea typeface="+mn-ea"/>
                <a:cs typeface="+mn-cs"/>
              </a:rPr>
              <a:t>solicitarla</a:t>
            </a:r>
            <a:r>
              <a:rPr kumimoji="0" lang="es-ES" sz="1800" b="0" i="0" u="none" strike="noStrike" kern="0" cap="none" spc="0" normalizeH="0" baseline="0" noProof="0">
                <a:ln>
                  <a:noFill/>
                </a:ln>
                <a:solidFill>
                  <a:srgbClr val="000000"/>
                </a:solidFill>
                <a:effectLst/>
                <a:uLnTx/>
                <a:uFillTx/>
                <a:latin typeface="Verdana"/>
                <a:ea typeface="+mn-ea"/>
                <a:cs typeface="+mn-cs"/>
              </a:rPr>
              <a:t> al Instituto y acreditar tener derecho a ella. Por su parte la AFORE está obligada a proporcionar la información que el propio Instituto le requiera para este efecto.</a:t>
            </a:r>
          </a:p>
          <a:p>
            <a:pPr marL="0" marR="0" lvl="0"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r>
              <a:rPr kumimoji="0" lang="es-ES" sz="1800" b="0" i="0" u="sng" strike="noStrike" kern="0" cap="none" spc="0" normalizeH="0" baseline="0" noProof="0">
                <a:ln>
                  <a:noFill/>
                </a:ln>
                <a:solidFill>
                  <a:srgbClr val="000000"/>
                </a:solidFill>
                <a:effectLst/>
                <a:uLnTx/>
                <a:uFillTx/>
                <a:latin typeface="Verdana"/>
                <a:ea typeface="+mn-ea"/>
                <a:cs typeface="+mn-cs"/>
              </a:rPr>
              <a:t>Agotados</a:t>
            </a:r>
            <a:r>
              <a:rPr kumimoji="0" lang="es-ES" sz="1800" b="0" i="0" u="none" strike="noStrike" kern="0" cap="none" spc="0" normalizeH="0" baseline="0" noProof="0">
                <a:ln>
                  <a:noFill/>
                </a:ln>
                <a:solidFill>
                  <a:srgbClr val="000000"/>
                </a:solidFill>
                <a:effectLst/>
                <a:uLnTx/>
                <a:uFillTx/>
                <a:latin typeface="Verdana"/>
                <a:ea typeface="+mn-ea"/>
                <a:cs typeface="+mn-cs"/>
              </a:rPr>
              <a:t> los recursos de la cuenta individual, la AFORE, notificará este hecho al Instituto con la finalidad de que éste continúe otorgando la pensión </a:t>
            </a:r>
            <a:r>
              <a:rPr kumimoji="0" lang="es-ES" sz="1800" b="0" i="0" u="sng" strike="noStrike" kern="0" cap="none" spc="0" normalizeH="0" baseline="0" noProof="0">
                <a:ln>
                  <a:noFill/>
                </a:ln>
                <a:solidFill>
                  <a:srgbClr val="000000"/>
                </a:solidFill>
                <a:effectLst/>
                <a:uLnTx/>
                <a:uFillTx/>
                <a:latin typeface="Verdana"/>
                <a:ea typeface="+mn-ea"/>
                <a:cs typeface="+mn-cs"/>
              </a:rPr>
              <a:t>mínima</a:t>
            </a:r>
            <a:r>
              <a:rPr kumimoji="0" lang="es-ES" sz="1800" b="0" i="0" u="none" strike="noStrike" kern="0" cap="none" spc="0" normalizeH="0" baseline="0" noProof="0">
                <a:ln>
                  <a:noFill/>
                </a:ln>
                <a:solidFill>
                  <a:srgbClr val="000000"/>
                </a:solidFill>
                <a:effectLst/>
                <a:uLnTx/>
                <a:uFillTx/>
                <a:latin typeface="Verdana"/>
                <a:ea typeface="+mn-ea"/>
                <a:cs typeface="+mn-cs"/>
              </a:rPr>
              <a:t> garantizada. Una vez agotados los recursos la pensión será cubierta directamente por el Instituto, con los recursos que para tal efecto le debe proporcionar el Gobierno Federal.</a:t>
            </a:r>
          </a:p>
        </p:txBody>
      </p: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 la pensión garantizada</a:t>
            </a:r>
            <a:endParaRPr kumimoji="0" lang="en-U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Ley del Seguro Social</a:t>
            </a:r>
          </a:p>
        </p:txBody>
      </p:sp>
    </p:spTree>
    <p:extLst>
      <p:ext uri="{BB962C8B-B14F-4D97-AF65-F5344CB8AC3E}">
        <p14:creationId xmlns:p14="http://schemas.microsoft.com/office/powerpoint/2010/main" val="29652478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66542"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marR="0" lvl="0"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r>
              <a:rPr kumimoji="0" lang="es-ES" sz="1800" b="1" i="0" u="none" strike="noStrike" kern="0" cap="none" spc="0" normalizeH="0" baseline="0" noProof="0">
                <a:ln>
                  <a:noFill/>
                </a:ln>
                <a:solidFill>
                  <a:srgbClr val="000000"/>
                </a:solidFill>
                <a:effectLst/>
                <a:uLnTx/>
                <a:uFillTx/>
                <a:latin typeface="Verdana"/>
                <a:ea typeface="+mn-ea"/>
                <a:cs typeface="+mn-cs"/>
              </a:rPr>
              <a:t>Artículo 172 A</a:t>
            </a:r>
            <a:r>
              <a:rPr kumimoji="0" lang="es-ES" sz="1800" b="0" i="0" u="none" strike="noStrike" kern="0" cap="none" spc="0" normalizeH="0" baseline="0" noProof="0">
                <a:ln>
                  <a:noFill/>
                </a:ln>
                <a:solidFill>
                  <a:srgbClr val="000000"/>
                </a:solidFill>
                <a:effectLst/>
                <a:uLnTx/>
                <a:uFillTx/>
                <a:latin typeface="Verdana"/>
                <a:ea typeface="+mn-ea"/>
                <a:cs typeface="+mn-cs"/>
              </a:rPr>
              <a:t>. A la </a:t>
            </a:r>
            <a:r>
              <a:rPr kumimoji="0" lang="es-ES" sz="1800" b="0" i="0" u="sng" strike="noStrike" kern="0" cap="none" spc="0" normalizeH="0" baseline="0" noProof="0">
                <a:ln>
                  <a:noFill/>
                </a:ln>
                <a:solidFill>
                  <a:srgbClr val="000000"/>
                </a:solidFill>
                <a:effectLst/>
                <a:uLnTx/>
                <a:uFillTx/>
                <a:latin typeface="Verdana"/>
                <a:ea typeface="+mn-ea"/>
                <a:cs typeface="+mn-cs"/>
              </a:rPr>
              <a:t>muerte</a:t>
            </a:r>
            <a:r>
              <a:rPr kumimoji="0" lang="es-ES" sz="1800" b="0" i="0" u="none" strike="noStrike" kern="0" cap="none" spc="0" normalizeH="0" baseline="0" noProof="0">
                <a:ln>
                  <a:noFill/>
                </a:ln>
                <a:solidFill>
                  <a:srgbClr val="000000"/>
                </a:solidFill>
                <a:effectLst/>
                <a:uLnTx/>
                <a:uFillTx/>
                <a:latin typeface="Verdana"/>
                <a:ea typeface="+mn-ea"/>
                <a:cs typeface="+mn-cs"/>
              </a:rPr>
              <a:t> del pensionado por cesantía en edad avanzada o vejez que estuviere gozando de una pensión garantizada, el Instituto deberá </a:t>
            </a:r>
            <a:r>
              <a:rPr kumimoji="0" lang="es-ES" sz="1800" b="1" i="0" u="none" strike="noStrike" kern="0" cap="none" spc="0" normalizeH="0" baseline="0" noProof="0">
                <a:ln>
                  <a:noFill/>
                </a:ln>
                <a:solidFill>
                  <a:srgbClr val="000000"/>
                </a:solidFill>
                <a:effectLst/>
                <a:uLnTx/>
                <a:uFillTx/>
                <a:latin typeface="Verdana"/>
                <a:ea typeface="+mn-ea"/>
                <a:cs typeface="+mn-cs"/>
              </a:rPr>
              <a:t>contratar</a:t>
            </a:r>
            <a:r>
              <a:rPr kumimoji="0" lang="es-ES" sz="1800" b="0" i="0" u="none" strike="noStrike" kern="0" cap="none" spc="0" normalizeH="0" baseline="0" noProof="0">
                <a:ln>
                  <a:noFill/>
                </a:ln>
                <a:solidFill>
                  <a:srgbClr val="000000"/>
                </a:solidFill>
                <a:effectLst/>
                <a:uLnTx/>
                <a:uFillTx/>
                <a:latin typeface="Verdana"/>
                <a:ea typeface="+mn-ea"/>
                <a:cs typeface="+mn-cs"/>
              </a:rPr>
              <a:t> una renta vitalicia que </a:t>
            </a:r>
            <a:r>
              <a:rPr kumimoji="0" lang="es-ES" sz="1800" b="1" i="0" u="none" strike="noStrike" kern="0" cap="none" spc="0" normalizeH="0" baseline="0" noProof="0">
                <a:ln>
                  <a:noFill/>
                </a:ln>
                <a:solidFill>
                  <a:srgbClr val="000000"/>
                </a:solidFill>
                <a:effectLst/>
                <a:uLnTx/>
                <a:uFillTx/>
                <a:latin typeface="Verdana"/>
                <a:ea typeface="+mn-ea"/>
                <a:cs typeface="+mn-cs"/>
              </a:rPr>
              <a:t>cubra</a:t>
            </a:r>
            <a:r>
              <a:rPr kumimoji="0" lang="es-ES" sz="1800" b="0" i="0" u="none" strike="noStrike" kern="0" cap="none" spc="0" normalizeH="0" baseline="0" noProof="0">
                <a:ln>
                  <a:noFill/>
                </a:ln>
                <a:solidFill>
                  <a:srgbClr val="000000"/>
                </a:solidFill>
                <a:effectLst/>
                <a:uLnTx/>
                <a:uFillTx/>
                <a:latin typeface="Verdana"/>
                <a:ea typeface="+mn-ea"/>
                <a:cs typeface="+mn-cs"/>
              </a:rPr>
              <a:t> la pensión correspondiente conforme a lo previsto en las fracciones I a III del artículo 171 de esta Ley, a favor de los beneficiarios con la aseguradora que éstos elijan.</a:t>
            </a:r>
            <a:endParaRPr kumimoji="0" lang="es-MX" sz="1800" b="0" i="0" u="none" strike="noStrike" kern="0" cap="none" spc="0" normalizeH="0" baseline="0" noProof="0">
              <a:ln>
                <a:noFill/>
              </a:ln>
              <a:solidFill>
                <a:srgbClr val="000000"/>
              </a:solidFill>
              <a:effectLst/>
              <a:uLnTx/>
              <a:uFillTx/>
              <a:latin typeface="Verdana"/>
              <a:ea typeface="+mn-ea"/>
              <a:cs typeface="+mn-cs"/>
            </a:endParaRPr>
          </a:p>
        </p:txBody>
      </p: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 la pensión garantizada</a:t>
            </a:r>
            <a:endParaRPr kumimoji="0" lang="en-U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Ley del Seguro Social</a:t>
            </a:r>
          </a:p>
        </p:txBody>
      </p:sp>
    </p:spTree>
    <p:extLst>
      <p:ext uri="{BB962C8B-B14F-4D97-AF65-F5344CB8AC3E}">
        <p14:creationId xmlns:p14="http://schemas.microsoft.com/office/powerpoint/2010/main" val="2755418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66542"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marR="0" lvl="0"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A efecto de lo anterior, el Instituto deberá informar del fallecimiento a la administradora de fondos para el retiro que, en su caso, estuviere pagando la pensión, y observarse lo siguiente:</a:t>
            </a:r>
          </a:p>
          <a:p>
            <a:pPr marL="800100" marR="0" lvl="1" indent="-400050" algn="just" defTabSz="914400" rtl="0" eaLnBrk="1" fontAlgn="base" latinLnBrk="0" hangingPunct="1">
              <a:lnSpc>
                <a:spcPct val="140000"/>
              </a:lnSpc>
              <a:spcBef>
                <a:spcPct val="35000"/>
              </a:spcBef>
              <a:spcAft>
                <a:spcPct val="35000"/>
              </a:spcAft>
              <a:buClr>
                <a:srgbClr val="1E3960"/>
              </a:buClr>
              <a:buSzTx/>
              <a:buFont typeface="+mj-lt"/>
              <a:buAutoNum type="romanUcPeriod"/>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La AFORE deberá </a:t>
            </a:r>
            <a:r>
              <a:rPr kumimoji="0" lang="es-ES" sz="1800" b="1" i="0" u="none" strike="noStrike" kern="0" cap="none" spc="0" normalizeH="0" baseline="0" noProof="0">
                <a:ln>
                  <a:noFill/>
                </a:ln>
                <a:solidFill>
                  <a:srgbClr val="000000"/>
                </a:solidFill>
                <a:effectLst/>
                <a:uLnTx/>
                <a:uFillTx/>
                <a:latin typeface="Verdana"/>
                <a:ea typeface="+mn-ea"/>
                <a:cs typeface="+mn-cs"/>
              </a:rPr>
              <a:t>entregar</a:t>
            </a:r>
            <a:r>
              <a:rPr kumimoji="0" lang="es-ES" sz="1800" b="0" i="0" u="none" strike="noStrike" kern="0" cap="none" spc="0" normalizeH="0" baseline="0" noProof="0">
                <a:ln>
                  <a:noFill/>
                </a:ln>
                <a:solidFill>
                  <a:srgbClr val="000000"/>
                </a:solidFill>
                <a:effectLst/>
                <a:uLnTx/>
                <a:uFillTx/>
                <a:latin typeface="Verdana"/>
                <a:ea typeface="+mn-ea"/>
                <a:cs typeface="+mn-cs"/>
              </a:rPr>
              <a:t> al Instituto los recursos que hubiere en la cuenta individual del pensionado fallecido, los cuales se destinarán al </a:t>
            </a:r>
            <a:r>
              <a:rPr kumimoji="0" lang="es-ES" sz="1800" b="0" i="0" u="sng" strike="noStrike" kern="0" cap="none" spc="0" normalizeH="0" baseline="0" noProof="0">
                <a:ln>
                  <a:noFill/>
                </a:ln>
                <a:solidFill>
                  <a:srgbClr val="000000"/>
                </a:solidFill>
                <a:effectLst/>
                <a:uLnTx/>
                <a:uFillTx/>
                <a:latin typeface="Verdana"/>
                <a:ea typeface="+mn-ea"/>
                <a:cs typeface="+mn-cs"/>
              </a:rPr>
              <a:t>pago</a:t>
            </a:r>
            <a:r>
              <a:rPr kumimoji="0" lang="es-ES" sz="1800" b="0" i="0" u="none" strike="noStrike" kern="0" cap="none" spc="0" normalizeH="0" baseline="0" noProof="0">
                <a:ln>
                  <a:noFill/>
                </a:ln>
                <a:solidFill>
                  <a:srgbClr val="000000"/>
                </a:solidFill>
                <a:effectLst/>
                <a:uLnTx/>
                <a:uFillTx/>
                <a:latin typeface="Verdana"/>
                <a:ea typeface="+mn-ea"/>
                <a:cs typeface="+mn-cs"/>
              </a:rPr>
              <a:t> del monto constitutivo de la renta vitalicia de los beneficiarios, y</a:t>
            </a:r>
          </a:p>
          <a:p>
            <a:pPr marL="800100" marR="0" lvl="1" indent="-400050" algn="just" defTabSz="914400" rtl="0" eaLnBrk="1" fontAlgn="base" latinLnBrk="0" hangingPunct="1">
              <a:lnSpc>
                <a:spcPct val="140000"/>
              </a:lnSpc>
              <a:spcBef>
                <a:spcPct val="35000"/>
              </a:spcBef>
              <a:spcAft>
                <a:spcPct val="35000"/>
              </a:spcAft>
              <a:buClr>
                <a:srgbClr val="1E3960"/>
              </a:buClr>
              <a:buSzTx/>
              <a:buFont typeface="+mj-lt"/>
              <a:buAutoNum type="romanUcPeriod"/>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El Gobierno Federal, por conducto del Instituto, deberá </a:t>
            </a:r>
            <a:r>
              <a:rPr kumimoji="0" lang="es-ES" sz="1800" b="1" i="0" u="none" strike="noStrike" kern="0" cap="none" spc="0" normalizeH="0" baseline="0" noProof="0">
                <a:ln>
                  <a:noFill/>
                </a:ln>
                <a:solidFill>
                  <a:srgbClr val="000000"/>
                </a:solidFill>
                <a:effectLst/>
                <a:uLnTx/>
                <a:uFillTx/>
                <a:latin typeface="Verdana"/>
                <a:ea typeface="+mn-ea"/>
                <a:cs typeface="+mn-cs"/>
              </a:rPr>
              <a:t>aportar</a:t>
            </a:r>
            <a:r>
              <a:rPr kumimoji="0" lang="es-ES" sz="1800" b="0" i="0" u="none" strike="noStrike" kern="0" cap="none" spc="0" normalizeH="0" baseline="0" noProof="0">
                <a:ln>
                  <a:noFill/>
                </a:ln>
                <a:solidFill>
                  <a:srgbClr val="000000"/>
                </a:solidFill>
                <a:effectLst/>
                <a:uLnTx/>
                <a:uFillTx/>
                <a:latin typeface="Verdana"/>
                <a:ea typeface="+mn-ea"/>
                <a:cs typeface="+mn-cs"/>
              </a:rPr>
              <a:t> los recursos faltantes para el </a:t>
            </a:r>
            <a:r>
              <a:rPr kumimoji="0" lang="es-ES" sz="1800" b="0" i="0" u="sng" strike="noStrike" kern="0" cap="none" spc="0" normalizeH="0" baseline="0" noProof="0">
                <a:ln>
                  <a:noFill/>
                </a:ln>
                <a:solidFill>
                  <a:srgbClr val="000000"/>
                </a:solidFill>
                <a:effectLst/>
                <a:uLnTx/>
                <a:uFillTx/>
                <a:latin typeface="Verdana"/>
                <a:ea typeface="+mn-ea"/>
                <a:cs typeface="+mn-cs"/>
              </a:rPr>
              <a:t>pago</a:t>
            </a:r>
            <a:r>
              <a:rPr kumimoji="0" lang="es-ES" sz="1800" b="0" i="0" u="none" strike="noStrike" kern="0" cap="none" spc="0" normalizeH="0" baseline="0" noProof="0">
                <a:ln>
                  <a:noFill/>
                </a:ln>
                <a:solidFill>
                  <a:srgbClr val="000000"/>
                </a:solidFill>
                <a:effectLst/>
                <a:uLnTx/>
                <a:uFillTx/>
                <a:latin typeface="Verdana"/>
                <a:ea typeface="+mn-ea"/>
                <a:cs typeface="+mn-cs"/>
              </a:rPr>
              <a:t> del monto constitutivo de la mencionada renta vitalicia.</a:t>
            </a:r>
            <a:endParaRPr kumimoji="0" lang="es-MX" sz="1800" b="0" i="0" u="none" strike="noStrike" kern="0" cap="none" spc="0" normalizeH="0" baseline="0" noProof="0">
              <a:ln>
                <a:noFill/>
              </a:ln>
              <a:solidFill>
                <a:srgbClr val="000000"/>
              </a:solidFill>
              <a:effectLst/>
              <a:uLnTx/>
              <a:uFillTx/>
              <a:latin typeface="Verdana"/>
              <a:ea typeface="+mn-ea"/>
              <a:cs typeface="+mn-cs"/>
            </a:endParaRPr>
          </a:p>
        </p:txBody>
      </p: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 la pensión garantizada</a:t>
            </a:r>
            <a:endParaRPr kumimoji="0" lang="en-U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Ley del Seguro Social</a:t>
            </a:r>
          </a:p>
        </p:txBody>
      </p:sp>
    </p:spTree>
    <p:extLst>
      <p:ext uri="{BB962C8B-B14F-4D97-AF65-F5344CB8AC3E}">
        <p14:creationId xmlns:p14="http://schemas.microsoft.com/office/powerpoint/2010/main" val="19225668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66542"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marR="0" lvl="0"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r>
              <a:rPr kumimoji="0" lang="es-ES" sz="1800" b="1" i="0" u="none" strike="noStrike" kern="0" cap="none" spc="0" normalizeH="0" baseline="0" noProof="0">
                <a:ln>
                  <a:noFill/>
                </a:ln>
                <a:solidFill>
                  <a:srgbClr val="000000"/>
                </a:solidFill>
                <a:effectLst/>
                <a:uLnTx/>
                <a:uFillTx/>
                <a:latin typeface="Verdana"/>
                <a:ea typeface="+mn-ea"/>
                <a:cs typeface="+mn-cs"/>
              </a:rPr>
              <a:t>Artículo 173</a:t>
            </a:r>
            <a:r>
              <a:rPr kumimoji="0" lang="es-ES" sz="1800" b="0" i="0" u="none" strike="noStrike" kern="0" cap="none" spc="0" normalizeH="0" baseline="0" noProof="0">
                <a:ln>
                  <a:noFill/>
                </a:ln>
                <a:solidFill>
                  <a:srgbClr val="000000"/>
                </a:solidFill>
                <a:effectLst/>
                <a:uLnTx/>
                <a:uFillTx/>
                <a:latin typeface="Verdana"/>
                <a:ea typeface="+mn-ea"/>
                <a:cs typeface="+mn-cs"/>
              </a:rPr>
              <a:t>. El Instituto </a:t>
            </a:r>
            <a:r>
              <a:rPr kumimoji="0" lang="es-ES" sz="1800" b="1" i="1" u="none" strike="noStrike" kern="0" cap="none" spc="0" normalizeH="0" baseline="0" noProof="0">
                <a:ln>
                  <a:noFill/>
                </a:ln>
                <a:solidFill>
                  <a:srgbClr val="000000"/>
                </a:solidFill>
                <a:effectLst/>
                <a:uLnTx/>
                <a:uFillTx/>
                <a:latin typeface="Verdana"/>
                <a:ea typeface="+mn-ea"/>
                <a:cs typeface="+mn-cs"/>
              </a:rPr>
              <a:t>suspenderá</a:t>
            </a:r>
            <a:r>
              <a:rPr kumimoji="0" lang="es-ES" sz="1800" b="0" i="1" u="none" strike="noStrike" kern="0" cap="none" spc="0" normalizeH="0" baseline="0" noProof="0">
                <a:ln>
                  <a:noFill/>
                </a:ln>
                <a:solidFill>
                  <a:srgbClr val="000000"/>
                </a:solidFill>
                <a:effectLst/>
                <a:uLnTx/>
                <a:uFillTx/>
                <a:latin typeface="Verdana"/>
                <a:ea typeface="+mn-ea"/>
                <a:cs typeface="+mn-cs"/>
              </a:rPr>
              <a:t> </a:t>
            </a:r>
            <a:r>
              <a:rPr kumimoji="0" lang="es-ES" sz="1800" b="0" i="0" u="none" strike="noStrike" kern="0" cap="none" spc="0" normalizeH="0" baseline="0" noProof="0">
                <a:ln>
                  <a:noFill/>
                </a:ln>
                <a:solidFill>
                  <a:srgbClr val="000000"/>
                </a:solidFill>
                <a:effectLst/>
                <a:uLnTx/>
                <a:uFillTx/>
                <a:latin typeface="Verdana"/>
                <a:ea typeface="+mn-ea"/>
                <a:cs typeface="+mn-cs"/>
              </a:rPr>
              <a:t>el pago de la </a:t>
            </a:r>
            <a:r>
              <a:rPr kumimoji="0" lang="es-ES" sz="1800" b="1" i="1" u="none" strike="noStrike" kern="0" cap="none" spc="0" normalizeH="0" baseline="0" noProof="0">
                <a:ln>
                  <a:noFill/>
                </a:ln>
                <a:solidFill>
                  <a:srgbClr val="000000"/>
                </a:solidFill>
                <a:effectLst/>
                <a:uLnTx/>
                <a:uFillTx/>
                <a:latin typeface="Verdana"/>
                <a:ea typeface="+mn-ea"/>
                <a:cs typeface="+mn-cs"/>
              </a:rPr>
              <a:t>pensión garantizada </a:t>
            </a:r>
            <a:r>
              <a:rPr kumimoji="0" lang="es-ES" sz="1800" b="0" i="0" u="none" strike="noStrike" kern="0" cap="none" spc="0" normalizeH="0" baseline="0" noProof="0">
                <a:ln>
                  <a:noFill/>
                </a:ln>
                <a:solidFill>
                  <a:srgbClr val="000000"/>
                </a:solidFill>
                <a:effectLst/>
                <a:uLnTx/>
                <a:uFillTx/>
                <a:latin typeface="Verdana"/>
                <a:ea typeface="+mn-ea"/>
                <a:cs typeface="+mn-cs"/>
              </a:rPr>
              <a:t>cuando el pensionado reingrese a un trabajo sujeto al régimen obligatorio.</a:t>
            </a:r>
          </a:p>
          <a:p>
            <a:pPr marL="0" marR="0" lvl="0"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El pensionado por cesantía en edad avanzada o vejez que disfrute de una pensión garantizada </a:t>
            </a:r>
            <a:r>
              <a:rPr kumimoji="0" lang="es-ES" sz="1800" b="1" i="0" u="none" strike="noStrike" kern="0" cap="none" spc="0" normalizeH="0" baseline="0" noProof="0">
                <a:ln>
                  <a:noFill/>
                </a:ln>
                <a:solidFill>
                  <a:srgbClr val="000000"/>
                </a:solidFill>
                <a:effectLst/>
                <a:uLnTx/>
                <a:uFillTx/>
                <a:latin typeface="Verdana"/>
                <a:ea typeface="+mn-ea"/>
                <a:cs typeface="+mn-cs"/>
              </a:rPr>
              <a:t>NO</a:t>
            </a:r>
            <a:r>
              <a:rPr kumimoji="0" lang="es-ES" sz="1800" b="0" i="0" u="none" strike="noStrike" kern="0" cap="none" spc="0" normalizeH="0" baseline="0" noProof="0">
                <a:ln>
                  <a:noFill/>
                </a:ln>
                <a:solidFill>
                  <a:srgbClr val="000000"/>
                </a:solidFill>
                <a:effectLst/>
                <a:uLnTx/>
                <a:uFillTx/>
                <a:latin typeface="Verdana"/>
                <a:ea typeface="+mn-ea"/>
                <a:cs typeface="+mn-cs"/>
              </a:rPr>
              <a:t> podrá recibir </a:t>
            </a:r>
            <a:r>
              <a:rPr kumimoji="0" lang="es-ES" sz="1800" b="0" i="0" u="none" strike="noStrike" kern="0" cap="none" spc="0" normalizeH="0" baseline="0" noProof="0">
                <a:ln>
                  <a:noFill/>
                </a:ln>
                <a:solidFill>
                  <a:srgbClr val="000000"/>
                </a:solidFill>
                <a:effectLst>
                  <a:outerShdw blurRad="38100" dist="38100" dir="2700000" algn="tl">
                    <a:srgbClr val="000000">
                      <a:alpha val="43137"/>
                    </a:srgbClr>
                  </a:outerShdw>
                </a:effectLst>
                <a:uLnTx/>
                <a:uFillTx/>
                <a:latin typeface="Verdana"/>
                <a:ea typeface="+mn-ea"/>
                <a:cs typeface="+mn-cs"/>
              </a:rPr>
              <a:t>otra</a:t>
            </a:r>
            <a:r>
              <a:rPr kumimoji="0" lang="es-ES" sz="1800" b="0" i="0" u="none" strike="noStrike" kern="0" cap="none" spc="0" normalizeH="0" baseline="0" noProof="0">
                <a:ln>
                  <a:noFill/>
                </a:ln>
                <a:solidFill>
                  <a:srgbClr val="000000"/>
                </a:solidFill>
                <a:effectLst/>
                <a:uLnTx/>
                <a:uFillTx/>
                <a:latin typeface="Verdana"/>
                <a:ea typeface="+mn-ea"/>
                <a:cs typeface="+mn-cs"/>
              </a:rPr>
              <a:t> de igual naturaleza.</a:t>
            </a:r>
          </a:p>
          <a:p>
            <a:pPr marL="0" marR="0" lvl="0"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r>
              <a:rPr kumimoji="0" lang="es-ES" sz="1800" b="0" i="0" u="none" strike="noStrike" kern="0" cap="none" spc="0" normalizeH="0" baseline="0" noProof="0">
                <a:ln>
                  <a:noFill/>
                </a:ln>
                <a:solidFill>
                  <a:srgbClr val="000000"/>
                </a:solidFill>
                <a:effectLst/>
                <a:uLnTx/>
                <a:uFillTx/>
                <a:latin typeface="Verdana"/>
                <a:ea typeface="+mn-ea"/>
                <a:cs typeface="+mn-cs"/>
              </a:rPr>
              <a:t>La pensión que corresponda a los </a:t>
            </a:r>
            <a:r>
              <a:rPr kumimoji="0" lang="es-ES" sz="1800" b="0" i="0" strike="noStrike" kern="0" cap="none" spc="0" normalizeH="0" baseline="0" noProof="0">
                <a:ln>
                  <a:noFill/>
                </a:ln>
                <a:solidFill>
                  <a:srgbClr val="000000"/>
                </a:solidFill>
                <a:effectLst/>
                <a:uLnTx/>
                <a:uFillTx/>
                <a:latin typeface="Verdana"/>
                <a:ea typeface="+mn-ea"/>
                <a:cs typeface="+mn-cs"/>
              </a:rPr>
              <a:t>beneficiarios </a:t>
            </a:r>
            <a:r>
              <a:rPr kumimoji="0" lang="es-ES" sz="1800" b="0" i="0" u="none" strike="noStrike" kern="0" cap="none" spc="0" normalizeH="0" baseline="0" noProof="0">
                <a:ln>
                  <a:noFill/>
                </a:ln>
                <a:solidFill>
                  <a:srgbClr val="000000"/>
                </a:solidFill>
                <a:effectLst/>
                <a:uLnTx/>
                <a:uFillTx/>
                <a:latin typeface="Verdana"/>
                <a:ea typeface="+mn-ea"/>
                <a:cs typeface="+mn-cs"/>
              </a:rPr>
              <a:t>del pensionado fallecido, se </a:t>
            </a:r>
            <a:r>
              <a:rPr kumimoji="0" lang="es-ES" sz="1800" b="1" i="0" u="none" strike="noStrike" kern="0" cap="none" spc="0" normalizeH="0" baseline="0" noProof="0">
                <a:ln>
                  <a:noFill/>
                </a:ln>
                <a:solidFill>
                  <a:srgbClr val="000000"/>
                </a:solidFill>
                <a:effectLst/>
                <a:uLnTx/>
                <a:uFillTx/>
                <a:latin typeface="Verdana"/>
                <a:ea typeface="+mn-ea"/>
                <a:cs typeface="+mn-cs"/>
              </a:rPr>
              <a:t>entregará</a:t>
            </a:r>
            <a:r>
              <a:rPr kumimoji="0" lang="es-ES" sz="1800" b="0" i="0" u="none" strike="noStrike" kern="0" cap="none" spc="0" normalizeH="0" baseline="0" noProof="0">
                <a:ln>
                  <a:noFill/>
                </a:ln>
                <a:solidFill>
                  <a:srgbClr val="000000"/>
                </a:solidFill>
                <a:effectLst/>
                <a:uLnTx/>
                <a:uFillTx/>
                <a:latin typeface="Verdana"/>
                <a:ea typeface="+mn-ea"/>
                <a:cs typeface="+mn-cs"/>
              </a:rPr>
              <a:t> a éstos aun cuando estuvieran gozando de otra pensión de cualquier naturaleza.</a:t>
            </a:r>
            <a:endParaRPr kumimoji="0" lang="es-MX" sz="1800" b="0" i="0" u="none" strike="noStrike" kern="0" cap="none" spc="0" normalizeH="0" baseline="0" noProof="0">
              <a:ln>
                <a:noFill/>
              </a:ln>
              <a:solidFill>
                <a:srgbClr val="000000"/>
              </a:solidFill>
              <a:effectLst/>
              <a:uLnTx/>
              <a:uFillTx/>
              <a:latin typeface="Verdana"/>
              <a:ea typeface="+mn-ea"/>
              <a:cs typeface="+mn-cs"/>
            </a:endParaRPr>
          </a:p>
        </p:txBody>
      </p: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 la pensión garantizada</a:t>
            </a:r>
            <a:endParaRPr kumimoji="0" lang="en-U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Ley del Seguro Social</a:t>
            </a:r>
          </a:p>
        </p:txBody>
      </p:sp>
    </p:spTree>
    <p:extLst>
      <p:ext uri="{BB962C8B-B14F-4D97-AF65-F5344CB8AC3E}">
        <p14:creationId xmlns:p14="http://schemas.microsoft.com/office/powerpoint/2010/main" val="36740265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 la pensión garantizada</a:t>
            </a:r>
            <a:endParaRPr kumimoji="0" lang="en-U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Ley del Seguro Social</a:t>
            </a:r>
          </a:p>
        </p:txBody>
      </p:sp>
      <p:sp>
        <p:nvSpPr>
          <p:cNvPr id="2" name="TextBox 1">
            <a:extLst>
              <a:ext uri="{FF2B5EF4-FFF2-40B4-BE49-F238E27FC236}">
                <a16:creationId xmlns:a16="http://schemas.microsoft.com/office/drawing/2014/main" id="{97D94B81-1FC7-4F7A-B850-4BED94660D44}"/>
              </a:ext>
            </a:extLst>
          </p:cNvPr>
          <p:cNvSpPr txBox="1"/>
          <p:nvPr/>
        </p:nvSpPr>
        <p:spPr>
          <a:xfrm>
            <a:off x="404704" y="1371885"/>
            <a:ext cx="8348446" cy="5078313"/>
          </a:xfrm>
          <a:prstGeom prst="rect">
            <a:avLst/>
          </a:prstGeom>
          <a:solidFill>
            <a:schemeClr val="accent1">
              <a:lumMod val="20000"/>
              <a:lumOff val="80000"/>
            </a:schemeClr>
          </a:solidFill>
          <a:ln>
            <a:solidFill>
              <a:schemeClr val="accent6">
                <a:lumMod val="20000"/>
                <a:lumOff val="8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rPr>
              <a:t>ACTIVIDAD</a:t>
            </a:r>
            <a:r>
              <a:rPr kumimoji="0" lang="es-MX" sz="18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rPr>
              <a:t>: Contestar los espacios en blanco con la finalidad de dar un breve repaso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rPr>
              <a:t>El</a:t>
            </a:r>
            <a:r>
              <a:rPr kumimoji="0" lang="es-MX" sz="1800" b="1"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rPr>
              <a:t> Art. 170 </a:t>
            </a:r>
            <a:r>
              <a:rPr kumimoji="0" lang="es-MX" sz="18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rPr>
              <a:t>garantiza la pensión aquellas personas con __________ años y que hayan cotizado_______________. El monto mensual será la razón de ____, mismo monto que se actualiza cada ______ en el mes de ____________.</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rPr>
              <a:t>El</a:t>
            </a:r>
            <a:r>
              <a:rPr kumimoji="0" lang="es-MX" sz="1800" b="1"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rPr>
              <a:t> Art. 171 </a:t>
            </a:r>
            <a:r>
              <a:rPr kumimoji="0" lang="es-MX" sz="18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rPr>
              <a:t>dice que si el asegurado  no tiene los recursos suficientes para una __________________, recibirá del _________ una aportación complementaria. La pensión para la ______ es 90%, para la orfandad de 1 solo padre _____% y para orfandad _______ del ____%.</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rPr>
              <a:t>Art 172 </a:t>
            </a:r>
            <a:r>
              <a:rPr kumimoji="0" lang="es-MX" sz="18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rPr>
              <a:t>– El ________________ cubrirá la _______________ por conducto del Instituto con _______ propios. La ________ notificara al Instituto cuando se ________ los recursos de la cuenta __________ para que este continue otorgando la ________ mínima garantizada. </a:t>
            </a:r>
            <a:endParaRPr kumimoji="0" lang="es-MX"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7132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 la pensión garantizada</a:t>
            </a:r>
            <a:endParaRPr kumimoji="0" lang="en-U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Ley del Seguro Social</a:t>
            </a:r>
          </a:p>
        </p:txBody>
      </p:sp>
      <p:sp>
        <p:nvSpPr>
          <p:cNvPr id="2" name="TextBox 1">
            <a:extLst>
              <a:ext uri="{FF2B5EF4-FFF2-40B4-BE49-F238E27FC236}">
                <a16:creationId xmlns:a16="http://schemas.microsoft.com/office/drawing/2014/main" id="{97D94B81-1FC7-4F7A-B850-4BED94660D44}"/>
              </a:ext>
            </a:extLst>
          </p:cNvPr>
          <p:cNvSpPr txBox="1"/>
          <p:nvPr/>
        </p:nvSpPr>
        <p:spPr>
          <a:xfrm>
            <a:off x="404704" y="1371885"/>
            <a:ext cx="8348446" cy="2308324"/>
          </a:xfrm>
          <a:prstGeom prst="rect">
            <a:avLst/>
          </a:prstGeom>
          <a:solidFill>
            <a:schemeClr val="accent1">
              <a:lumMod val="20000"/>
              <a:lumOff val="80000"/>
            </a:schemeClr>
          </a:solidFill>
          <a:ln>
            <a:solidFill>
              <a:schemeClr val="accent6">
                <a:lumMod val="20000"/>
                <a:lumOff val="8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rPr>
              <a:t>ACTIVIDAD</a:t>
            </a:r>
            <a:r>
              <a:rPr kumimoji="0" lang="es-MX" sz="18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rPr>
              <a:t>: Contestar los espacios en blanco con la finalidad de dar un breve repaso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rPr>
              <a:t>El Art. 173 dice que el pensionado por _________________ que goce de una pensión garantizada ____ podrá gozar de otra igual.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rPr>
              <a:t> </a:t>
            </a:r>
            <a:r>
              <a:rPr lang="es-MX">
                <a:solidFill>
                  <a:prstClr val="black"/>
                </a:solidFill>
                <a:latin typeface="Verdana" panose="020B0604030504040204" pitchFamily="34" charset="0"/>
                <a:ea typeface="Verdana" panose="020B0604030504040204" pitchFamily="34" charset="0"/>
              </a:rPr>
              <a:t> </a:t>
            </a:r>
            <a:endParaRPr kumimoji="0" lang="es-MX" sz="18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26985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De la pensión garantizada</a:t>
            </a:r>
            <a:endParaRPr kumimoji="0" lang="en-US" sz="2000" b="1" i="0" u="none" strike="noStrike" kern="0" cap="none" spc="0" normalizeH="0" baseline="0" noProof="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Ley del Seguro Social</a:t>
            </a:r>
          </a:p>
        </p:txBody>
      </p:sp>
      <p:pic>
        <p:nvPicPr>
          <p:cNvPr id="4" name="Picture 3">
            <a:extLst>
              <a:ext uri="{FF2B5EF4-FFF2-40B4-BE49-F238E27FC236}">
                <a16:creationId xmlns:a16="http://schemas.microsoft.com/office/drawing/2014/main" id="{19D65014-64ED-4514-A5AD-81782BF43870}"/>
              </a:ext>
            </a:extLst>
          </p:cNvPr>
          <p:cNvPicPr>
            <a:picLocks noChangeAspect="1"/>
          </p:cNvPicPr>
          <p:nvPr/>
        </p:nvPicPr>
        <p:blipFill rotWithShape="1">
          <a:blip r:embed="rId2"/>
          <a:srcRect l="36354" t="34074" r="37396" b="24581"/>
          <a:stretch/>
        </p:blipFill>
        <p:spPr>
          <a:xfrm>
            <a:off x="2495550" y="1570238"/>
            <a:ext cx="4648200" cy="4118191"/>
          </a:xfrm>
          <a:prstGeom prst="rect">
            <a:avLst/>
          </a:prstGeom>
        </p:spPr>
      </p:pic>
      <p:sp>
        <p:nvSpPr>
          <p:cNvPr id="7" name="TextBox 6">
            <a:extLst>
              <a:ext uri="{FF2B5EF4-FFF2-40B4-BE49-F238E27FC236}">
                <a16:creationId xmlns:a16="http://schemas.microsoft.com/office/drawing/2014/main" id="{1274C8C8-A020-4C1C-9029-D9AF99B06391}"/>
              </a:ext>
            </a:extLst>
          </p:cNvPr>
          <p:cNvSpPr txBox="1"/>
          <p:nvPr/>
        </p:nvSpPr>
        <p:spPr>
          <a:xfrm>
            <a:off x="156544" y="6192216"/>
            <a:ext cx="8666818" cy="461665"/>
          </a:xfrm>
          <a:prstGeom prst="rect">
            <a:avLst/>
          </a:prstGeom>
          <a:noFill/>
        </p:spPr>
        <p:txBody>
          <a:bodyPr wrap="square" rtlCol="0">
            <a:spAutoFit/>
          </a:bodyPr>
          <a:lstStyle/>
          <a:p>
            <a:r>
              <a:rPr lang="es-MX" sz="1200"/>
              <a:t>Fuente: Banco de México, https://www.banxico.org.mx/publicaciones-y-prensa/informes-trimestrales/recuadros/%7B097F33DE-A56A-DA9E-9620-7A9CDC32AA8B%7D.pdf </a:t>
            </a:r>
          </a:p>
        </p:txBody>
      </p:sp>
      <p:pic>
        <p:nvPicPr>
          <p:cNvPr id="11" name="Picture 10">
            <a:extLst>
              <a:ext uri="{FF2B5EF4-FFF2-40B4-BE49-F238E27FC236}">
                <a16:creationId xmlns:a16="http://schemas.microsoft.com/office/drawing/2014/main" id="{E743337E-08A6-4037-B8D9-AD3EF86E28D5}"/>
              </a:ext>
            </a:extLst>
          </p:cNvPr>
          <p:cNvPicPr>
            <a:picLocks noChangeAspect="1"/>
          </p:cNvPicPr>
          <p:nvPr/>
        </p:nvPicPr>
        <p:blipFill rotWithShape="1">
          <a:blip r:embed="rId3"/>
          <a:srcRect l="20729" t="26395" r="62604" b="64630"/>
          <a:stretch/>
        </p:blipFill>
        <p:spPr>
          <a:xfrm>
            <a:off x="2000250" y="1568510"/>
            <a:ext cx="1524000" cy="461665"/>
          </a:xfrm>
          <a:prstGeom prst="rect">
            <a:avLst/>
          </a:prstGeom>
        </p:spPr>
      </p:pic>
    </p:spTree>
    <p:extLst>
      <p:ext uri="{BB962C8B-B14F-4D97-AF65-F5344CB8AC3E}">
        <p14:creationId xmlns:p14="http://schemas.microsoft.com/office/powerpoint/2010/main" val="14424466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66542"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marR="0" lvl="0"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r>
              <a:rPr kumimoji="0" lang="es-MX" sz="1800" b="1" i="0" u="none" strike="noStrike" kern="0" cap="none" spc="0" normalizeH="0" baseline="0" noProof="0">
                <a:ln>
                  <a:noFill/>
                </a:ln>
                <a:solidFill>
                  <a:srgbClr val="000000"/>
                </a:solidFill>
                <a:effectLst/>
                <a:uLnTx/>
                <a:uFillTx/>
                <a:latin typeface="Verdana"/>
                <a:ea typeface="+mn-ea"/>
                <a:cs typeface="+mn-cs"/>
              </a:rPr>
              <a:t>Artículo 167. </a:t>
            </a:r>
            <a:r>
              <a:rPr kumimoji="0" lang="es-MX" sz="1800" b="0" i="0" u="none" strike="noStrike" kern="0" cap="none" spc="0" normalizeH="0" baseline="0" noProof="0">
                <a:ln>
                  <a:noFill/>
                </a:ln>
                <a:solidFill>
                  <a:srgbClr val="000000"/>
                </a:solidFill>
                <a:effectLst/>
                <a:uLnTx/>
                <a:uFillTx/>
                <a:latin typeface="Verdana"/>
                <a:ea typeface="+mn-ea"/>
                <a:cs typeface="+mn-cs"/>
              </a:rPr>
              <a:t>Los patrones y el Gobierno Federal, en la parte que les corresponde están </a:t>
            </a:r>
            <a:r>
              <a:rPr kumimoji="0" lang="es-MX" sz="1800" b="0" i="0" strike="noStrike" kern="0" cap="none" spc="0" normalizeH="0" baseline="0" noProof="0">
                <a:ln>
                  <a:noFill/>
                </a:ln>
                <a:solidFill>
                  <a:srgbClr val="000000"/>
                </a:solidFill>
                <a:effectLst/>
                <a:uLnTx/>
                <a:uFillTx/>
                <a:latin typeface="Verdana"/>
                <a:ea typeface="+mn-ea"/>
                <a:cs typeface="+mn-cs"/>
              </a:rPr>
              <a:t>obligados a enterar</a:t>
            </a:r>
            <a:r>
              <a:rPr kumimoji="0" lang="es-MX" sz="1800" b="0" i="0" u="none" strike="noStrike" kern="0" cap="none" spc="0" normalizeH="0" baseline="0" noProof="0">
                <a:ln>
                  <a:noFill/>
                </a:ln>
                <a:solidFill>
                  <a:srgbClr val="000000"/>
                </a:solidFill>
                <a:effectLst/>
                <a:uLnTx/>
                <a:uFillTx/>
                <a:latin typeface="Verdana"/>
                <a:ea typeface="+mn-ea"/>
                <a:cs typeface="+mn-cs"/>
              </a:rPr>
              <a:t> al Instituto el </a:t>
            </a:r>
            <a:r>
              <a:rPr kumimoji="0" lang="es-MX" sz="1800" b="1" i="0" u="none" strike="noStrike" kern="0" cap="none" spc="0" normalizeH="0" baseline="0" noProof="0">
                <a:ln>
                  <a:noFill/>
                </a:ln>
                <a:solidFill>
                  <a:srgbClr val="000000"/>
                </a:solidFill>
                <a:effectLst/>
                <a:uLnTx/>
                <a:uFillTx/>
                <a:latin typeface="Verdana"/>
                <a:ea typeface="+mn-ea"/>
                <a:cs typeface="+mn-cs"/>
              </a:rPr>
              <a:t>importe</a:t>
            </a:r>
            <a:r>
              <a:rPr kumimoji="0" lang="es-MX" sz="1800" b="0" i="0" u="none" strike="noStrike" kern="0" cap="none" spc="0" normalizeH="0" baseline="0" noProof="0">
                <a:ln>
                  <a:noFill/>
                </a:ln>
                <a:solidFill>
                  <a:srgbClr val="000000"/>
                </a:solidFill>
                <a:effectLst/>
                <a:uLnTx/>
                <a:uFillTx/>
                <a:latin typeface="Verdana"/>
                <a:ea typeface="+mn-ea"/>
                <a:cs typeface="+mn-cs"/>
              </a:rPr>
              <a:t> de las cuotas obrero patronales y la </a:t>
            </a:r>
            <a:r>
              <a:rPr kumimoji="0" lang="es-MX" sz="1800" b="0" i="0" strike="noStrike" kern="0" cap="none" spc="0" normalizeH="0" baseline="0" noProof="0">
                <a:ln>
                  <a:noFill/>
                </a:ln>
                <a:solidFill>
                  <a:srgbClr val="000000"/>
                </a:solidFill>
                <a:effectLst/>
                <a:uLnTx/>
                <a:uFillTx/>
                <a:latin typeface="Verdana"/>
                <a:ea typeface="+mn-ea"/>
                <a:cs typeface="+mn-cs"/>
              </a:rPr>
              <a:t>aportación </a:t>
            </a:r>
            <a:r>
              <a:rPr kumimoji="0" lang="es-MX" sz="1800" b="0" i="0" u="none" strike="noStrike" kern="0" cap="none" spc="0" normalizeH="0" baseline="0" noProof="0">
                <a:ln>
                  <a:noFill/>
                </a:ln>
                <a:solidFill>
                  <a:srgbClr val="000000"/>
                </a:solidFill>
                <a:effectLst/>
                <a:uLnTx/>
                <a:uFillTx/>
                <a:latin typeface="Verdana"/>
                <a:ea typeface="+mn-ea"/>
                <a:cs typeface="+mn-cs"/>
              </a:rPr>
              <a:t>estatal del seguro de retiro, cesantía en edad avanzada y vejez. Dichas cuotas se recibirán y se </a:t>
            </a:r>
            <a:r>
              <a:rPr kumimoji="0" lang="es-MX" sz="1800" b="1" i="0" u="none" strike="noStrike" kern="0" cap="none" spc="0" normalizeH="0" baseline="0" noProof="0">
                <a:ln>
                  <a:noFill/>
                </a:ln>
                <a:solidFill>
                  <a:srgbClr val="000000"/>
                </a:solidFill>
                <a:effectLst/>
                <a:uLnTx/>
                <a:uFillTx/>
                <a:latin typeface="Verdana"/>
                <a:ea typeface="+mn-ea"/>
                <a:cs typeface="+mn-cs"/>
              </a:rPr>
              <a:t>depositarán</a:t>
            </a:r>
            <a:r>
              <a:rPr kumimoji="0" lang="es-MX" sz="1800" b="0" i="0" u="none" strike="noStrike" kern="0" cap="none" spc="0" normalizeH="0" baseline="0" noProof="0">
                <a:ln>
                  <a:noFill/>
                </a:ln>
                <a:solidFill>
                  <a:srgbClr val="000000"/>
                </a:solidFill>
                <a:effectLst/>
                <a:uLnTx/>
                <a:uFillTx/>
                <a:latin typeface="Verdana"/>
                <a:ea typeface="+mn-ea"/>
                <a:cs typeface="+mn-cs"/>
              </a:rPr>
              <a:t> en las respectivas subcuentas de la cuenta individual de cada trabajador, en los términos previstos en la Ley para la Coordinación de los Sistemas de Ahorro para el Retiro</a:t>
            </a:r>
          </a:p>
        </p:txBody>
      </p: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a:ln>
                  <a:noFill/>
                </a:ln>
                <a:solidFill>
                  <a:schemeClr val="accent5">
                    <a:lumMod val="75000"/>
                  </a:schemeClr>
                </a:solidFill>
                <a:effectLst/>
                <a:uLnTx/>
                <a:uFillTx/>
                <a:latin typeface="Verdana" panose="020B0604030504040204" pitchFamily="34" charset="0"/>
                <a:ea typeface="Verdana" panose="020B0604030504040204" pitchFamily="34" charset="0"/>
                <a:cs typeface="Verdana" panose="020B0604030504040204" pitchFamily="34" charset="0"/>
              </a:rPr>
              <a:t>Del régimen financiero</a:t>
            </a:r>
            <a:endParaRPr kumimoji="0" lang="en-US" sz="2000" b="1" i="0" u="none" strike="noStrike" kern="0" cap="none" spc="0" normalizeH="0" baseline="0" noProof="0">
              <a:ln>
                <a:noFill/>
              </a:ln>
              <a:solidFill>
                <a:schemeClr val="accent5">
                  <a:lumMod val="75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Ley del Seguro Social</a:t>
            </a:r>
          </a:p>
        </p:txBody>
      </p:sp>
    </p:spTree>
    <p:extLst>
      <p:ext uri="{BB962C8B-B14F-4D97-AF65-F5344CB8AC3E}">
        <p14:creationId xmlns:p14="http://schemas.microsoft.com/office/powerpoint/2010/main" val="1881443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51435"/>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2" name="Picture 1"/>
          <p:cNvPicPr>
            <a:picLocks noChangeAspect="1"/>
          </p:cNvPicPr>
          <p:nvPr/>
        </p:nvPicPr>
        <p:blipFill>
          <a:blip r:embed="rId2"/>
          <a:stretch>
            <a:fillRect/>
          </a:stretch>
        </p:blipFill>
        <p:spPr>
          <a:xfrm>
            <a:off x="1432233" y="898462"/>
            <a:ext cx="6264000" cy="5943047"/>
          </a:xfrm>
          <a:prstGeom prst="rect">
            <a:avLst/>
          </a:prstGeom>
        </p:spPr>
      </p:pic>
    </p:spTree>
    <p:extLst>
      <p:ext uri="{BB962C8B-B14F-4D97-AF65-F5344CB8AC3E}">
        <p14:creationId xmlns:p14="http://schemas.microsoft.com/office/powerpoint/2010/main" val="15372748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1475939"/>
            <a:ext cx="8628076" cy="51099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marR="0" lvl="0" indent="0" algn="just" defTabSz="914400" rtl="0" eaLnBrk="1" fontAlgn="base" latinLnBrk="0" hangingPunct="1">
              <a:lnSpc>
                <a:spcPct val="150000"/>
              </a:lnSpc>
              <a:spcBef>
                <a:spcPts val="600"/>
              </a:spcBef>
              <a:spcAft>
                <a:spcPts val="600"/>
              </a:spcAft>
              <a:buClr>
                <a:srgbClr val="1E3960"/>
              </a:buClr>
              <a:buSzTx/>
              <a:buFont typeface="Wingdings" pitchFamily="2" charset="2"/>
              <a:buNone/>
              <a:tabLst/>
              <a:defRPr/>
            </a:pPr>
            <a:r>
              <a:rPr kumimoji="0" lang="es-MX" sz="1800" b="1" i="0" u="none" strike="noStrike" kern="0" cap="none" spc="0" normalizeH="0" baseline="0" noProof="0">
                <a:ln>
                  <a:noFill/>
                </a:ln>
                <a:solidFill>
                  <a:srgbClr val="000000"/>
                </a:solidFill>
                <a:uLnTx/>
                <a:uFillTx/>
                <a:latin typeface="Verdana"/>
              </a:rPr>
              <a:t>Artículo 168. </a:t>
            </a:r>
            <a:r>
              <a:rPr kumimoji="0" lang="es-MX" sz="1800" b="0" i="0" u="none" strike="noStrike" kern="0" cap="none" spc="0" normalizeH="0" baseline="0" noProof="0">
                <a:ln>
                  <a:noFill/>
                </a:ln>
                <a:solidFill>
                  <a:srgbClr val="000000"/>
                </a:solidFill>
                <a:uLnTx/>
                <a:uFillTx/>
                <a:latin typeface="Verdana"/>
              </a:rPr>
              <a:t>Las cuotas y aportaciones a que se refiere el artículo anterior serán:</a:t>
            </a:r>
          </a:p>
          <a:p>
            <a:pPr marL="263525" marR="0" lvl="1" indent="-263525" algn="just" defTabSz="914400" rtl="0" eaLnBrk="1" fontAlgn="base" latinLnBrk="0" hangingPunct="1">
              <a:lnSpc>
                <a:spcPct val="150000"/>
              </a:lnSpc>
              <a:spcBef>
                <a:spcPts val="600"/>
              </a:spcBef>
              <a:spcAft>
                <a:spcPts val="600"/>
              </a:spcAft>
              <a:buClr>
                <a:srgbClr val="1E3960"/>
              </a:buClr>
              <a:buSzTx/>
              <a:buFont typeface="+mj-lt"/>
              <a:buAutoNum type="romanUcPeriod"/>
              <a:tabLst/>
              <a:defRPr/>
            </a:pPr>
            <a:r>
              <a:rPr kumimoji="0" lang="es-MX" sz="1800" b="0" i="0" u="none" strike="noStrike" kern="0" cap="none" spc="0" normalizeH="0" baseline="0" noProof="0">
                <a:ln>
                  <a:noFill/>
                </a:ln>
                <a:solidFill>
                  <a:srgbClr val="000000"/>
                </a:solidFill>
                <a:uLnTx/>
                <a:uFillTx/>
                <a:latin typeface="Verdana"/>
              </a:rPr>
              <a:t>En el ramo de retiro, a los patrones les corresponde cubrir el importe equivalente al </a:t>
            </a:r>
            <a:r>
              <a:rPr kumimoji="0" lang="es-MX" sz="1800" b="1" i="0" u="none" strike="noStrike" kern="0" cap="none" spc="0" normalizeH="0" baseline="0" noProof="0">
                <a:ln>
                  <a:noFill/>
                </a:ln>
                <a:solidFill>
                  <a:srgbClr val="000000"/>
                </a:solidFill>
                <a:uLnTx/>
                <a:uFillTx/>
                <a:latin typeface="Verdana"/>
              </a:rPr>
              <a:t>2% del SBC </a:t>
            </a:r>
            <a:r>
              <a:rPr kumimoji="0" lang="es-MX" sz="1800" b="0" i="0" u="none" strike="noStrike" kern="0" cap="none" spc="0" normalizeH="0" baseline="0" noProof="0">
                <a:ln>
                  <a:noFill/>
                </a:ln>
                <a:solidFill>
                  <a:srgbClr val="000000"/>
                </a:solidFill>
                <a:uLnTx/>
                <a:uFillTx/>
                <a:latin typeface="Verdana"/>
              </a:rPr>
              <a:t>del trabajador.</a:t>
            </a:r>
          </a:p>
          <a:p>
            <a:pPr marL="263525" marR="0" lvl="1" indent="-263525" algn="just" defTabSz="914400" rtl="0" eaLnBrk="1" fontAlgn="base" latinLnBrk="0" hangingPunct="1">
              <a:lnSpc>
                <a:spcPct val="150000"/>
              </a:lnSpc>
              <a:spcBef>
                <a:spcPts val="600"/>
              </a:spcBef>
              <a:spcAft>
                <a:spcPts val="600"/>
              </a:spcAft>
              <a:buClr>
                <a:srgbClr val="1E3960"/>
              </a:buClr>
              <a:buSzTx/>
              <a:buFont typeface="+mj-lt"/>
              <a:buAutoNum type="romanUcPeriod"/>
              <a:tabLst/>
              <a:defRPr/>
            </a:pPr>
            <a:r>
              <a:rPr kumimoji="0" lang="es-MX" sz="1800" b="0" i="0" u="none" strike="noStrike" kern="0" cap="none" spc="0" normalizeH="0" baseline="0" noProof="0">
                <a:ln>
                  <a:noFill/>
                </a:ln>
                <a:solidFill>
                  <a:srgbClr val="000000"/>
                </a:solidFill>
                <a:uLnTx/>
                <a:uFillTx/>
                <a:latin typeface="Verdana"/>
              </a:rPr>
              <a:t>En los ramos de cesantía en edad avanzada y vejez:</a:t>
            </a:r>
          </a:p>
          <a:p>
            <a:pPr marL="720725" lvl="2" indent="-342900" algn="l" defTabSz="914400">
              <a:lnSpc>
                <a:spcPct val="150000"/>
              </a:lnSpc>
              <a:spcBef>
                <a:spcPts val="600"/>
              </a:spcBef>
              <a:spcAft>
                <a:spcPts val="600"/>
              </a:spcAft>
              <a:buFont typeface="+mj-lt"/>
              <a:buAutoNum type="alphaLcPeriod"/>
              <a:defRPr/>
            </a:pPr>
            <a:r>
              <a:rPr kumimoji="0" lang="es-MX" sz="1800" b="0" i="0" u="none" strike="noStrike" kern="0" cap="none" spc="0" normalizeH="0" baseline="0" noProof="0">
                <a:ln>
                  <a:noFill/>
                </a:ln>
                <a:solidFill>
                  <a:srgbClr val="000000"/>
                </a:solidFill>
                <a:uLnTx/>
                <a:uFillTx/>
                <a:latin typeface="Verdana"/>
              </a:rPr>
              <a:t>Los patrones cubrirán la cuota que corresponde sobre el </a:t>
            </a:r>
            <a:r>
              <a:rPr kumimoji="0" lang="es-MX" sz="1800" b="1" i="0" u="none" strike="noStrike" kern="0" cap="none" spc="0" normalizeH="0" baseline="0" noProof="0">
                <a:ln>
                  <a:noFill/>
                </a:ln>
                <a:solidFill>
                  <a:srgbClr val="000000"/>
                </a:solidFill>
                <a:uLnTx/>
                <a:uFillTx/>
                <a:latin typeface="Verdana"/>
              </a:rPr>
              <a:t>SBC, </a:t>
            </a:r>
            <a:r>
              <a:rPr kumimoji="0" lang="es-MX" sz="1800" b="0" i="0" u="none" strike="noStrike" kern="0" cap="none" spc="0" normalizeH="0" baseline="0" noProof="0">
                <a:ln>
                  <a:noFill/>
                </a:ln>
                <a:solidFill>
                  <a:srgbClr val="000000"/>
                </a:solidFill>
                <a:uLnTx/>
                <a:uFillTx/>
                <a:latin typeface="Verdana"/>
              </a:rPr>
              <a:t>calculada conforme la siguiente tabla:</a:t>
            </a:r>
          </a:p>
          <a:p>
            <a:pPr marL="342900" marR="0" lvl="0" indent="-342900" algn="l" defTabSz="914400" rtl="0" eaLnBrk="0" fontAlgn="base" latinLnBrk="0" hangingPunct="0">
              <a:lnSpc>
                <a:spcPct val="150000"/>
              </a:lnSpc>
              <a:spcBef>
                <a:spcPts val="600"/>
              </a:spcBef>
              <a:spcAft>
                <a:spcPts val="600"/>
              </a:spcAft>
              <a:buClr>
                <a:srgbClr val="003399"/>
              </a:buClr>
              <a:buSzTx/>
              <a:buFont typeface="+mj-lt"/>
              <a:buAutoNum type="alphaLcParenR"/>
              <a:tabLst/>
              <a:defRPr/>
            </a:pPr>
            <a:endParaRPr kumimoji="0" lang="es-MX" sz="1800" b="0" i="0" u="none" strike="noStrike" kern="0" cap="none" spc="0" normalizeH="0" baseline="0" noProof="0">
              <a:ln>
                <a:noFill/>
              </a:ln>
              <a:solidFill>
                <a:srgbClr val="000000"/>
              </a:solidFill>
              <a:uLnTx/>
              <a:uFillTx/>
              <a:latin typeface="Verdana"/>
            </a:endParaRPr>
          </a:p>
        </p:txBody>
      </p: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a:ln>
                  <a:noFill/>
                </a:ln>
                <a:solidFill>
                  <a:schemeClr val="accent5">
                    <a:lumMod val="75000"/>
                  </a:schemeClr>
                </a:solidFill>
                <a:effectLst/>
                <a:uLnTx/>
                <a:uFillTx/>
                <a:latin typeface="Verdana" panose="020B0604030504040204" pitchFamily="34" charset="0"/>
                <a:ea typeface="Verdana" panose="020B0604030504040204" pitchFamily="34" charset="0"/>
                <a:cs typeface="Verdana" panose="020B0604030504040204" pitchFamily="34" charset="0"/>
              </a:rPr>
              <a:t>Del régimen financiero</a:t>
            </a:r>
            <a:endParaRPr kumimoji="0" lang="en-US" sz="2000" b="1" i="0" u="none" strike="noStrike" kern="0" cap="none" spc="0" normalizeH="0" baseline="0" noProof="0">
              <a:ln>
                <a:noFill/>
              </a:ln>
              <a:solidFill>
                <a:schemeClr val="accent5">
                  <a:lumMod val="75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Ley del Seguro Social</a:t>
            </a:r>
          </a:p>
        </p:txBody>
      </p:sp>
    </p:spTree>
    <p:extLst>
      <p:ext uri="{BB962C8B-B14F-4D97-AF65-F5344CB8AC3E}">
        <p14:creationId xmlns:p14="http://schemas.microsoft.com/office/powerpoint/2010/main" val="42801721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66542" y="1475939"/>
            <a:ext cx="8628076" cy="5468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400050" marR="0" lvl="1"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endParaRPr kumimoji="0" lang="es-MX" sz="1800" b="0" i="0" u="none" strike="noStrike" kern="0" cap="none" spc="0" normalizeH="0" baseline="0" noProof="0">
              <a:ln>
                <a:noFill/>
              </a:ln>
              <a:solidFill>
                <a:srgbClr val="000000"/>
              </a:solidFill>
              <a:effectLst/>
              <a:uLnTx/>
              <a:uFillTx/>
              <a:latin typeface="Verdana"/>
              <a:ea typeface="+mn-ea"/>
              <a:cs typeface="+mn-cs"/>
            </a:endParaRPr>
          </a:p>
          <a:p>
            <a:pPr marL="400050" marR="0" lvl="1"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endParaRPr kumimoji="0" lang="es-MX" sz="1800" b="0" i="0" u="none" strike="noStrike" kern="0" cap="none" spc="0" normalizeH="0" baseline="0" noProof="0">
              <a:ln>
                <a:noFill/>
              </a:ln>
              <a:solidFill>
                <a:srgbClr val="000000"/>
              </a:solidFill>
              <a:effectLst/>
              <a:uLnTx/>
              <a:uFillTx/>
              <a:latin typeface="Verdana"/>
              <a:ea typeface="+mn-ea"/>
              <a:cs typeface="+mn-cs"/>
            </a:endParaRPr>
          </a:p>
          <a:p>
            <a:pPr marL="400050" marR="0" lvl="1"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endParaRPr kumimoji="0" lang="es-MX" sz="1800" b="0" i="0" u="none" strike="noStrike" kern="0" cap="none" spc="0" normalizeH="0" baseline="0" noProof="0">
              <a:ln>
                <a:noFill/>
              </a:ln>
              <a:solidFill>
                <a:srgbClr val="000000"/>
              </a:solidFill>
              <a:effectLst/>
              <a:uLnTx/>
              <a:uFillTx/>
              <a:latin typeface="Verdana"/>
              <a:ea typeface="+mn-ea"/>
              <a:cs typeface="+mn-cs"/>
            </a:endParaRPr>
          </a:p>
          <a:p>
            <a:pPr marL="400050" marR="0" lvl="1"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endParaRPr kumimoji="0" lang="es-MX" sz="1800" b="0" i="0" u="none" strike="noStrike" kern="0" cap="none" spc="0" normalizeH="0" baseline="0" noProof="0">
              <a:ln>
                <a:noFill/>
              </a:ln>
              <a:solidFill>
                <a:srgbClr val="000000"/>
              </a:solidFill>
              <a:effectLst/>
              <a:uLnTx/>
              <a:uFillTx/>
              <a:latin typeface="Verdana"/>
              <a:ea typeface="+mn-ea"/>
              <a:cs typeface="+mn-cs"/>
            </a:endParaRPr>
          </a:p>
          <a:p>
            <a:pPr marL="400050" marR="0" lvl="1"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endParaRPr kumimoji="0" lang="es-MX" sz="1800" b="0" i="0" u="none" strike="noStrike" kern="0" cap="none" spc="0" normalizeH="0" baseline="0" noProof="0">
              <a:ln>
                <a:noFill/>
              </a:ln>
              <a:solidFill>
                <a:srgbClr val="000000"/>
              </a:solidFill>
              <a:effectLst/>
              <a:uLnTx/>
              <a:uFillTx/>
              <a:latin typeface="Verdana"/>
              <a:ea typeface="+mn-ea"/>
              <a:cs typeface="+mn-cs"/>
            </a:endParaRPr>
          </a:p>
          <a:p>
            <a:pPr marL="400050" marR="0" lvl="1"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endParaRPr kumimoji="0" lang="es-MX" sz="1800" b="0" i="0" u="none" strike="noStrike" kern="0" cap="none" spc="0" normalizeH="0" baseline="0" noProof="0">
              <a:ln>
                <a:noFill/>
              </a:ln>
              <a:solidFill>
                <a:srgbClr val="000000"/>
              </a:solidFill>
              <a:effectLst/>
              <a:uLnTx/>
              <a:uFillTx/>
              <a:latin typeface="Verdana"/>
              <a:ea typeface="+mn-ea"/>
              <a:cs typeface="+mn-cs"/>
            </a:endParaRPr>
          </a:p>
          <a:p>
            <a:pPr marL="400050" marR="0" lvl="1"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endParaRPr kumimoji="0" lang="es-MX" sz="1800" b="0" i="0" u="none" strike="noStrike" kern="0" cap="none" spc="0" normalizeH="0" baseline="0" noProof="0">
              <a:ln>
                <a:noFill/>
              </a:ln>
              <a:solidFill>
                <a:srgbClr val="000000"/>
              </a:solidFill>
              <a:effectLst/>
              <a:uLnTx/>
              <a:uFillTx/>
              <a:latin typeface="Verdana"/>
              <a:ea typeface="+mn-ea"/>
              <a:cs typeface="+mn-cs"/>
            </a:endParaRPr>
          </a:p>
        </p:txBody>
      </p: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a:ln>
                  <a:noFill/>
                </a:ln>
                <a:solidFill>
                  <a:schemeClr val="accent5">
                    <a:lumMod val="75000"/>
                  </a:schemeClr>
                </a:solidFill>
                <a:effectLst/>
                <a:uLnTx/>
                <a:uFillTx/>
                <a:latin typeface="Verdana" panose="020B0604030504040204" pitchFamily="34" charset="0"/>
                <a:ea typeface="Verdana" panose="020B0604030504040204" pitchFamily="34" charset="0"/>
                <a:cs typeface="Verdana" panose="020B0604030504040204" pitchFamily="34" charset="0"/>
              </a:rPr>
              <a:t>Del régimen financiero</a:t>
            </a:r>
            <a:endParaRPr kumimoji="0" lang="en-US" sz="2000" b="1" i="0" u="none" strike="noStrike" kern="0" cap="none" spc="0" normalizeH="0" baseline="0" noProof="0">
              <a:ln>
                <a:noFill/>
              </a:ln>
              <a:solidFill>
                <a:schemeClr val="accent5">
                  <a:lumMod val="75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Ley del Seguro Social</a:t>
            </a:r>
          </a:p>
        </p:txBody>
      </p:sp>
      <p:graphicFrame>
        <p:nvGraphicFramePr>
          <p:cNvPr id="7" name="Table 2">
            <a:extLst>
              <a:ext uri="{FF2B5EF4-FFF2-40B4-BE49-F238E27FC236}">
                <a16:creationId xmlns:a16="http://schemas.microsoft.com/office/drawing/2014/main" id="{8D9A33CC-E73D-4457-A72E-B1BD783E48EB}"/>
              </a:ext>
            </a:extLst>
          </p:cNvPr>
          <p:cNvGraphicFramePr>
            <a:graphicFrameLocks noGrp="1"/>
          </p:cNvGraphicFramePr>
          <p:nvPr>
            <p:extLst>
              <p:ext uri="{D42A27DB-BD31-4B8C-83A1-F6EECF244321}">
                <p14:modId xmlns:p14="http://schemas.microsoft.com/office/powerpoint/2010/main" val="685505913"/>
              </p:ext>
            </p:extLst>
          </p:nvPr>
        </p:nvGraphicFramePr>
        <p:xfrm>
          <a:off x="3020295" y="2001005"/>
          <a:ext cx="3081958" cy="3497580"/>
        </p:xfrm>
        <a:graphic>
          <a:graphicData uri="http://schemas.openxmlformats.org/drawingml/2006/table">
            <a:tbl>
              <a:tblPr firstRow="1" bandRow="1">
                <a:tableStyleId>{F5AB1C69-6EDB-4FF4-983F-18BD219EF322}</a:tableStyleId>
              </a:tblPr>
              <a:tblGrid>
                <a:gridCol w="1540979">
                  <a:extLst>
                    <a:ext uri="{9D8B030D-6E8A-4147-A177-3AD203B41FA5}">
                      <a16:colId xmlns:a16="http://schemas.microsoft.com/office/drawing/2014/main" val="1062768797"/>
                    </a:ext>
                  </a:extLst>
                </a:gridCol>
                <a:gridCol w="1540979">
                  <a:extLst>
                    <a:ext uri="{9D8B030D-6E8A-4147-A177-3AD203B41FA5}">
                      <a16:colId xmlns:a16="http://schemas.microsoft.com/office/drawing/2014/main" val="1098148126"/>
                    </a:ext>
                  </a:extLst>
                </a:gridCol>
              </a:tblGrid>
              <a:tr h="0">
                <a:tc>
                  <a:txBody>
                    <a:bodyPr/>
                    <a:lstStyle/>
                    <a:p>
                      <a:pPr algn="ctr"/>
                      <a:r>
                        <a:rPr lang="es-MX">
                          <a:solidFill>
                            <a:schemeClr val="tx1"/>
                          </a:solidFill>
                        </a:rPr>
                        <a:t>Salario base de cotización del trabajador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a:solidFill>
                            <a:schemeClr val="tx1"/>
                          </a:solidFill>
                        </a:rPr>
                        <a:t>Cuota Patronal</a:t>
                      </a:r>
                    </a:p>
                    <a:p>
                      <a:pPr algn="ctr"/>
                      <a:r>
                        <a:rPr lang="es-MX">
                          <a:solidFill>
                            <a:schemeClr val="tx1"/>
                          </a:solidFill>
                        </a:rPr>
                        <a:t>Cesantía y vejez</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4232219"/>
                  </a:ext>
                </a:extLst>
              </a:tr>
              <a:tr h="231157">
                <a:tc>
                  <a:txBody>
                    <a:bodyPr/>
                    <a:lstStyle/>
                    <a:p>
                      <a:pPr algn="ctr"/>
                      <a:r>
                        <a:rPr lang="es-MX"/>
                        <a:t>1.00 SM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s-MX"/>
                        <a:t>3.150%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95778561"/>
                  </a:ext>
                </a:extLst>
              </a:tr>
              <a:tr h="231157">
                <a:tc>
                  <a:txBody>
                    <a:bodyPr/>
                    <a:lstStyle/>
                    <a:p>
                      <a:pPr algn="ctr"/>
                      <a:r>
                        <a:rPr lang="es-MX"/>
                        <a:t>1.01 SM a 1.50 UMA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s-MX"/>
                        <a:t>4.202%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8752966"/>
                  </a:ext>
                </a:extLst>
              </a:tr>
              <a:tr h="231157">
                <a:tc>
                  <a:txBody>
                    <a:bodyPr/>
                    <a:lstStyle/>
                    <a:p>
                      <a:pPr algn="ctr"/>
                      <a:r>
                        <a:rPr lang="es-MX"/>
                        <a:t>1.51 a 2.00 UMA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s-MX"/>
                        <a:t>6.552%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23590123"/>
                  </a:ext>
                </a:extLst>
              </a:tr>
              <a:tr h="231157">
                <a:tc>
                  <a:txBody>
                    <a:bodyPr/>
                    <a:lstStyle/>
                    <a:p>
                      <a:pPr algn="ctr"/>
                      <a:r>
                        <a:rPr lang="es-MX"/>
                        <a:t>2.01 a 2.50 UMA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s-MX"/>
                        <a:t>7.962%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1419015"/>
                  </a:ext>
                </a:extLst>
              </a:tr>
              <a:tr h="231157">
                <a:tc>
                  <a:txBody>
                    <a:bodyPr/>
                    <a:lstStyle/>
                    <a:p>
                      <a:pPr algn="ctr"/>
                      <a:r>
                        <a:rPr lang="es-MX"/>
                        <a:t>2.51 a 3.00 UMA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s-MX"/>
                        <a:t>8.902%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0777945"/>
                  </a:ext>
                </a:extLst>
              </a:tr>
              <a:tr h="231157">
                <a:tc>
                  <a:txBody>
                    <a:bodyPr/>
                    <a:lstStyle/>
                    <a:p>
                      <a:pPr algn="ctr"/>
                      <a:r>
                        <a:rPr lang="es-MX"/>
                        <a:t>3.01 a 3.50 UMA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s-MX"/>
                        <a:t>9.573%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56499225"/>
                  </a:ext>
                </a:extLst>
              </a:tr>
              <a:tr h="231157">
                <a:tc>
                  <a:txBody>
                    <a:bodyPr/>
                    <a:lstStyle/>
                    <a:p>
                      <a:pPr algn="ctr"/>
                      <a:r>
                        <a:rPr lang="es-MX"/>
                        <a:t>3.51 a 4.00 UMA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s-MX"/>
                        <a:t>10.077%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91851255"/>
                  </a:ext>
                </a:extLst>
              </a:tr>
              <a:tr h="231157">
                <a:tc>
                  <a:txBody>
                    <a:bodyPr/>
                    <a:lstStyle/>
                    <a:p>
                      <a:pPr algn="ctr"/>
                      <a:r>
                        <a:rPr lang="es-MX"/>
                        <a:t>4.01 UMA en adelante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a:t>11.875%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7798646"/>
                  </a:ext>
                </a:extLst>
              </a:tr>
            </a:tbl>
          </a:graphicData>
        </a:graphic>
      </p:graphicFrame>
      <p:sp>
        <p:nvSpPr>
          <p:cNvPr id="3" name="TextBox 2">
            <a:extLst>
              <a:ext uri="{FF2B5EF4-FFF2-40B4-BE49-F238E27FC236}">
                <a16:creationId xmlns:a16="http://schemas.microsoft.com/office/drawing/2014/main" id="{967BB2B9-ECC9-405A-8CAD-4FE736390B10}"/>
              </a:ext>
            </a:extLst>
          </p:cNvPr>
          <p:cNvSpPr txBox="1"/>
          <p:nvPr/>
        </p:nvSpPr>
        <p:spPr>
          <a:xfrm>
            <a:off x="406055" y="1453213"/>
            <a:ext cx="8471403" cy="369332"/>
          </a:xfrm>
          <a:prstGeom prst="rect">
            <a:avLst/>
          </a:prstGeom>
          <a:noFill/>
        </p:spPr>
        <p:txBody>
          <a:bodyPr wrap="square" rtlCol="0">
            <a:spAutoFit/>
          </a:bodyPr>
          <a:lstStyle/>
          <a:p>
            <a:r>
              <a:rPr lang="es-MX">
                <a:latin typeface="Verdana" panose="020B0604030504040204" pitchFamily="34" charset="0"/>
                <a:ea typeface="Verdana" panose="020B0604030504040204" pitchFamily="34" charset="0"/>
              </a:rPr>
              <a:t>Para el año 2030 las </a:t>
            </a:r>
            <a:r>
              <a:rPr lang="es-MX" b="1">
                <a:latin typeface="Verdana" panose="020B0604030504040204" pitchFamily="34" charset="0"/>
                <a:ea typeface="Verdana" panose="020B0604030504040204" pitchFamily="34" charset="0"/>
              </a:rPr>
              <a:t>cuotas patronales</a:t>
            </a:r>
            <a:r>
              <a:rPr lang="es-MX">
                <a:latin typeface="Verdana" panose="020B0604030504040204" pitchFamily="34" charset="0"/>
                <a:ea typeface="Verdana" panose="020B0604030504040204" pitchFamily="34" charset="0"/>
              </a:rPr>
              <a:t> deberán ser las siguientes: </a:t>
            </a:r>
          </a:p>
        </p:txBody>
      </p:sp>
      <p:sp>
        <p:nvSpPr>
          <p:cNvPr id="12" name="Rectangle 11">
            <a:extLst>
              <a:ext uri="{FF2B5EF4-FFF2-40B4-BE49-F238E27FC236}">
                <a16:creationId xmlns:a16="http://schemas.microsoft.com/office/drawing/2014/main" id="{9B7982DF-0253-45F7-B360-8B0A0397627F}"/>
              </a:ext>
            </a:extLst>
          </p:cNvPr>
          <p:cNvSpPr/>
          <p:nvPr/>
        </p:nvSpPr>
        <p:spPr>
          <a:xfrm>
            <a:off x="257176" y="6079491"/>
            <a:ext cx="4572000" cy="523220"/>
          </a:xfrm>
          <a:prstGeom prst="rect">
            <a:avLst/>
          </a:prstGeom>
        </p:spPr>
        <p:txBody>
          <a:bodyPr>
            <a:spAutoFit/>
          </a:bodyPr>
          <a:lstStyle/>
          <a:p>
            <a:pPr marL="0" lvl="1" algn="just" defTabSz="914400" fontAlgn="base">
              <a:buClr>
                <a:srgbClr val="1E3960"/>
              </a:buClr>
              <a:defRPr/>
            </a:pPr>
            <a:r>
              <a:rPr lang="es-MX" sz="1400" kern="0">
                <a:solidFill>
                  <a:srgbClr val="000000"/>
                </a:solidFill>
                <a:latin typeface="Verdana"/>
              </a:rPr>
              <a:t>SM: Salario Mínimo</a:t>
            </a:r>
          </a:p>
          <a:p>
            <a:pPr marL="0" lvl="1" algn="just" defTabSz="914400" fontAlgn="base">
              <a:buClr>
                <a:srgbClr val="1E3960"/>
              </a:buClr>
              <a:defRPr/>
            </a:pPr>
            <a:r>
              <a:rPr lang="es-MX" sz="1400" kern="0">
                <a:solidFill>
                  <a:srgbClr val="000000"/>
                </a:solidFill>
                <a:latin typeface="Verdana"/>
              </a:rPr>
              <a:t>UMA: Unidad de Medida y Actualización </a:t>
            </a:r>
          </a:p>
        </p:txBody>
      </p:sp>
    </p:spTree>
    <p:extLst>
      <p:ext uri="{BB962C8B-B14F-4D97-AF65-F5344CB8AC3E}">
        <p14:creationId xmlns:p14="http://schemas.microsoft.com/office/powerpoint/2010/main" val="30088403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38831" y="1435275"/>
            <a:ext cx="8628076" cy="51099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400050" marR="0" lvl="1"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r>
              <a:rPr kumimoji="0" lang="es-MX" sz="1800" b="0" i="0" u="none" strike="noStrike" kern="0" cap="none" spc="0" normalizeH="0" baseline="0" noProof="0">
                <a:ln>
                  <a:noFill/>
                </a:ln>
                <a:solidFill>
                  <a:srgbClr val="4472C4">
                    <a:lumMod val="75000"/>
                  </a:srgbClr>
                </a:solidFill>
                <a:effectLst/>
                <a:uLnTx/>
                <a:uFillTx/>
                <a:latin typeface="Verdana"/>
                <a:ea typeface="+mn-ea"/>
                <a:cs typeface="+mn-cs"/>
              </a:rPr>
              <a:t>b)  </a:t>
            </a:r>
            <a:r>
              <a:rPr kumimoji="0" lang="es-MX" sz="1800" b="0" i="0" u="none" strike="noStrike" kern="0" cap="none" spc="0" normalizeH="0" baseline="0" noProof="0">
                <a:ln>
                  <a:noFill/>
                </a:ln>
                <a:solidFill>
                  <a:srgbClr val="000000"/>
                </a:solidFill>
                <a:effectLst/>
                <a:uLnTx/>
                <a:uFillTx/>
                <a:latin typeface="Verdana"/>
                <a:ea typeface="+mn-ea"/>
                <a:cs typeface="+mn-cs"/>
              </a:rPr>
              <a:t>Los trabajadores cubrirán una cuota del </a:t>
            </a:r>
            <a:r>
              <a:rPr kumimoji="0" lang="es-MX" sz="1800" b="1" i="0" u="none" strike="noStrike" kern="0" cap="none" spc="0" normalizeH="0" baseline="0" noProof="0">
                <a:ln>
                  <a:noFill/>
                </a:ln>
                <a:solidFill>
                  <a:srgbClr val="000000"/>
                </a:solidFill>
                <a:effectLst/>
                <a:uLnTx/>
                <a:uFillTx/>
                <a:latin typeface="Verdana"/>
                <a:ea typeface="+mn-ea"/>
                <a:cs typeface="+mn-cs"/>
              </a:rPr>
              <a:t>1.125%</a:t>
            </a:r>
            <a:r>
              <a:rPr kumimoji="0" lang="es-MX" sz="1800" b="0" i="0" u="none" strike="noStrike" kern="0" cap="none" spc="0" normalizeH="0" baseline="0" noProof="0">
                <a:ln>
                  <a:noFill/>
                </a:ln>
                <a:solidFill>
                  <a:srgbClr val="000000"/>
                </a:solidFill>
                <a:effectLst/>
                <a:uLnTx/>
                <a:uFillTx/>
                <a:latin typeface="Verdana"/>
                <a:ea typeface="+mn-ea"/>
                <a:cs typeface="+mn-cs"/>
              </a:rPr>
              <a:t> sobre el </a:t>
            </a:r>
            <a:r>
              <a:rPr kumimoji="0" lang="es-MX" sz="1800" b="1" i="0" u="none" strike="noStrike" kern="0" cap="none" spc="0" normalizeH="0" baseline="0" noProof="0">
                <a:ln>
                  <a:noFill/>
                </a:ln>
                <a:solidFill>
                  <a:srgbClr val="000000"/>
                </a:solidFill>
                <a:effectLst/>
                <a:uLnTx/>
                <a:uFillTx/>
                <a:latin typeface="Verdana"/>
                <a:ea typeface="+mn-ea"/>
                <a:cs typeface="+mn-cs"/>
              </a:rPr>
              <a:t>SBC</a:t>
            </a:r>
            <a:r>
              <a:rPr kumimoji="0" lang="es-MX" sz="1800" b="0" i="0" u="none" strike="noStrike" kern="0" cap="none" spc="0" normalizeH="0" baseline="0" noProof="0">
                <a:ln>
                  <a:noFill/>
                </a:ln>
                <a:solidFill>
                  <a:srgbClr val="000000"/>
                </a:solidFill>
                <a:effectLst/>
                <a:uLnTx/>
                <a:uFillTx/>
                <a:latin typeface="Verdana"/>
                <a:ea typeface="+mn-ea"/>
                <a:cs typeface="+mn-cs"/>
              </a:rPr>
              <a:t> </a:t>
            </a:r>
          </a:p>
          <a:p>
            <a:pPr marL="263525" marR="0" lvl="1" indent="-263525"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r>
              <a:rPr kumimoji="0" lang="es-MX" sz="1800" b="0" i="0" u="none" strike="noStrike" kern="0" cap="none" spc="0" normalizeH="0" baseline="0" noProof="0">
                <a:ln>
                  <a:noFill/>
                </a:ln>
                <a:solidFill>
                  <a:srgbClr val="4472C4">
                    <a:lumMod val="50000"/>
                  </a:srgbClr>
                </a:solidFill>
                <a:effectLst/>
                <a:uLnTx/>
                <a:uFillTx/>
                <a:latin typeface="Verdana"/>
                <a:ea typeface="+mn-ea"/>
                <a:cs typeface="+mn-cs"/>
              </a:rPr>
              <a:t>III.</a:t>
            </a:r>
            <a:r>
              <a:rPr kumimoji="0" lang="es-MX" sz="1800" b="0" i="0" u="none" strike="noStrike" kern="0" cap="none" spc="0" normalizeH="0" baseline="0" noProof="0">
                <a:ln>
                  <a:noFill/>
                </a:ln>
                <a:solidFill>
                  <a:srgbClr val="4472C4">
                    <a:lumMod val="75000"/>
                  </a:srgbClr>
                </a:solidFill>
                <a:effectLst/>
                <a:uLnTx/>
                <a:uFillTx/>
                <a:latin typeface="Verdana"/>
                <a:ea typeface="+mn-ea"/>
                <a:cs typeface="+mn-cs"/>
              </a:rPr>
              <a:t> </a:t>
            </a:r>
            <a:r>
              <a:rPr kumimoji="0" lang="es-MX" sz="1800" b="0" i="0" u="none" strike="noStrike" kern="0" cap="none" spc="0" normalizeH="0" baseline="0" noProof="0">
                <a:ln>
                  <a:noFill/>
                </a:ln>
                <a:solidFill>
                  <a:srgbClr val="000000"/>
                </a:solidFill>
                <a:effectLst/>
                <a:uLnTx/>
                <a:uFillTx/>
                <a:latin typeface="Verdana"/>
                <a:ea typeface="+mn-ea"/>
                <a:cs typeface="+mn-cs"/>
              </a:rPr>
              <a:t>Se deroga </a:t>
            </a:r>
          </a:p>
          <a:p>
            <a:pPr marL="360363" lvl="1" indent="-360363" defTabSz="914400" eaLnBrk="1" hangingPunct="1">
              <a:lnSpc>
                <a:spcPct val="140000"/>
              </a:lnSpc>
              <a:buClr>
                <a:srgbClr val="1E3960"/>
              </a:buClr>
              <a:buNone/>
              <a:defRPr/>
            </a:pPr>
            <a:r>
              <a:rPr lang="es-MX" sz="1800" kern="0">
                <a:solidFill>
                  <a:srgbClr val="4472C4">
                    <a:lumMod val="50000"/>
                  </a:srgbClr>
                </a:solidFill>
                <a:latin typeface="Verdana"/>
              </a:rPr>
              <a:t>IV.</a:t>
            </a:r>
            <a:r>
              <a:rPr lang="es-MX" sz="1800" kern="0">
                <a:solidFill>
                  <a:srgbClr val="4472C4">
                    <a:lumMod val="75000"/>
                  </a:srgbClr>
                </a:solidFill>
                <a:latin typeface="Verdana"/>
              </a:rPr>
              <a:t> </a:t>
            </a:r>
            <a:r>
              <a:rPr lang="es-MX" sz="1800" kern="0">
                <a:solidFill>
                  <a:srgbClr val="000000"/>
                </a:solidFill>
                <a:latin typeface="Verdana" panose="020B0604030504040204" pitchFamily="34" charset="0"/>
                <a:ea typeface="Verdana" panose="020B0604030504040204" pitchFamily="34" charset="0"/>
              </a:rPr>
              <a:t>El Gobierno Federal,</a:t>
            </a:r>
            <a:r>
              <a:rPr lang="es-ES" sz="1800">
                <a:solidFill>
                  <a:srgbClr val="000000"/>
                </a:solidFill>
                <a:latin typeface="Verdana" panose="020B0604030504040204" pitchFamily="34" charset="0"/>
                <a:ea typeface="Verdana" panose="020B0604030504040204" pitchFamily="34" charset="0"/>
              </a:rPr>
              <a:t> a partir del 1º de enero de 2023,</a:t>
            </a:r>
            <a:r>
              <a:rPr lang="es-MX" sz="1800" kern="0">
                <a:solidFill>
                  <a:srgbClr val="000000"/>
                </a:solidFill>
                <a:latin typeface="Verdana" panose="020B0604030504040204" pitchFamily="34" charset="0"/>
                <a:ea typeface="Verdana" panose="020B0604030504040204" pitchFamily="34" charset="0"/>
              </a:rPr>
              <a:t> </a:t>
            </a:r>
            <a:r>
              <a:rPr lang="es-MX" sz="1800" u="sng" kern="0">
                <a:solidFill>
                  <a:srgbClr val="000000"/>
                </a:solidFill>
                <a:latin typeface="Verdana" panose="020B0604030504040204" pitchFamily="34" charset="0"/>
                <a:ea typeface="Verdana" panose="020B0604030504040204" pitchFamily="34" charset="0"/>
              </a:rPr>
              <a:t>por cada día</a:t>
            </a:r>
            <a:r>
              <a:rPr lang="es-MX" sz="1800" kern="0">
                <a:solidFill>
                  <a:srgbClr val="000000"/>
                </a:solidFill>
                <a:latin typeface="Verdana" panose="020B0604030504040204" pitchFamily="34" charset="0"/>
                <a:ea typeface="Verdana" panose="020B0604030504040204" pitchFamily="34" charset="0"/>
              </a:rPr>
              <a:t> de salario cotizado, </a:t>
            </a:r>
            <a:r>
              <a:rPr lang="es-MX" sz="1800" b="1" kern="0">
                <a:solidFill>
                  <a:srgbClr val="000000"/>
                </a:solidFill>
                <a:latin typeface="Verdana" panose="020B0604030504040204" pitchFamily="34" charset="0"/>
                <a:ea typeface="Verdana" panose="020B0604030504040204" pitchFamily="34" charset="0"/>
              </a:rPr>
              <a:t>aportará</a:t>
            </a:r>
            <a:r>
              <a:rPr lang="es-MX" sz="1800" kern="0">
                <a:solidFill>
                  <a:srgbClr val="000000"/>
                </a:solidFill>
                <a:latin typeface="Verdana" panose="020B0604030504040204" pitchFamily="34" charset="0"/>
                <a:ea typeface="Verdana" panose="020B0604030504040204" pitchFamily="34" charset="0"/>
              </a:rPr>
              <a:t> mensualmente una cantidad por concepto de la </a:t>
            </a:r>
            <a:r>
              <a:rPr lang="es-MX" sz="1800" u="sng" kern="0">
                <a:solidFill>
                  <a:srgbClr val="000000"/>
                </a:solidFill>
                <a:latin typeface="Verdana" panose="020B0604030504040204" pitchFamily="34" charset="0"/>
                <a:ea typeface="Verdana" panose="020B0604030504040204" pitchFamily="34" charset="0"/>
              </a:rPr>
              <a:t>cuota social</a:t>
            </a:r>
            <a:r>
              <a:rPr lang="es-MX" sz="1800" kern="0">
                <a:solidFill>
                  <a:srgbClr val="000000"/>
                </a:solidFill>
                <a:latin typeface="Verdana" panose="020B0604030504040204" pitchFamily="34" charset="0"/>
                <a:ea typeface="Verdana" panose="020B0604030504040204" pitchFamily="34" charset="0"/>
              </a:rPr>
              <a:t>, para los trabajadores que ganen hasta </a:t>
            </a:r>
            <a:r>
              <a:rPr lang="es-MX" sz="1800" b="1" kern="0">
                <a:solidFill>
                  <a:srgbClr val="000000"/>
                </a:solidFill>
                <a:latin typeface="Verdana" panose="020B0604030504040204" pitchFamily="34" charset="0"/>
                <a:ea typeface="Verdana" panose="020B0604030504040204" pitchFamily="34" charset="0"/>
              </a:rPr>
              <a:t>4 veces la UMA</a:t>
            </a:r>
            <a:r>
              <a:rPr lang="es-MX" sz="1800" kern="0">
                <a:solidFill>
                  <a:srgbClr val="000000"/>
                </a:solidFill>
                <a:latin typeface="Verdana" panose="020B0604030504040204" pitchFamily="34" charset="0"/>
                <a:ea typeface="Verdana" panose="020B0604030504040204" pitchFamily="34" charset="0"/>
              </a:rPr>
              <a:t>, que se depositará en la cuenta individual de cada trabajador asegurado conforme la siguiente tabla:</a:t>
            </a:r>
          </a:p>
          <a:p>
            <a:pPr marL="263525" marR="0" lvl="1" indent="-263525"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endParaRPr kumimoji="0" lang="es-MX" sz="1800" b="0" i="0" u="none" strike="noStrike" kern="0" cap="none" spc="0" normalizeH="0" baseline="0" noProof="0">
              <a:ln>
                <a:noFill/>
              </a:ln>
              <a:solidFill>
                <a:srgbClr val="000000"/>
              </a:solidFill>
              <a:effectLst/>
              <a:uLnTx/>
              <a:uFillTx/>
              <a:latin typeface="Verdana"/>
              <a:ea typeface="+mn-ea"/>
              <a:cs typeface="+mn-cs"/>
            </a:endParaRPr>
          </a:p>
        </p:txBody>
      </p: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a:ln>
                  <a:noFill/>
                </a:ln>
                <a:solidFill>
                  <a:schemeClr val="accent5">
                    <a:lumMod val="75000"/>
                  </a:schemeClr>
                </a:solidFill>
                <a:effectLst/>
                <a:uLnTx/>
                <a:uFillTx/>
                <a:latin typeface="Verdana" panose="020B0604030504040204" pitchFamily="34" charset="0"/>
                <a:ea typeface="Verdana" panose="020B0604030504040204" pitchFamily="34" charset="0"/>
                <a:cs typeface="Verdana" panose="020B0604030504040204" pitchFamily="34" charset="0"/>
              </a:rPr>
              <a:t>Del régimen financiero</a:t>
            </a:r>
            <a:endParaRPr kumimoji="0" lang="en-US" sz="2000" b="1" i="0" u="none" strike="noStrike" kern="0" cap="none" spc="0" normalizeH="0" baseline="0" noProof="0">
              <a:ln>
                <a:noFill/>
              </a:ln>
              <a:solidFill>
                <a:schemeClr val="accent5">
                  <a:lumMod val="75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Nueva Ley del Seguro Social</a:t>
            </a:r>
          </a:p>
        </p:txBody>
      </p:sp>
      <p:graphicFrame>
        <p:nvGraphicFramePr>
          <p:cNvPr id="7" name="Table 2">
            <a:extLst>
              <a:ext uri="{FF2B5EF4-FFF2-40B4-BE49-F238E27FC236}">
                <a16:creationId xmlns:a16="http://schemas.microsoft.com/office/drawing/2014/main" id="{6C20C015-8F61-4C46-A55D-ADCF6E23BB35}"/>
              </a:ext>
            </a:extLst>
          </p:cNvPr>
          <p:cNvGraphicFramePr>
            <a:graphicFrameLocks noGrp="1"/>
          </p:cNvGraphicFramePr>
          <p:nvPr>
            <p:extLst>
              <p:ext uri="{D42A27DB-BD31-4B8C-83A1-F6EECF244321}">
                <p14:modId xmlns:p14="http://schemas.microsoft.com/office/powerpoint/2010/main" val="1282730222"/>
              </p:ext>
            </p:extLst>
          </p:nvPr>
        </p:nvGraphicFramePr>
        <p:xfrm>
          <a:off x="261556" y="4585858"/>
          <a:ext cx="4280134" cy="2194560"/>
        </p:xfrm>
        <a:graphic>
          <a:graphicData uri="http://schemas.openxmlformats.org/drawingml/2006/table">
            <a:tbl>
              <a:tblPr firstRow="1" bandRow="1">
                <a:tableStyleId>{00A15C55-8517-42AA-B614-E9B94910E393}</a:tableStyleId>
              </a:tblPr>
              <a:tblGrid>
                <a:gridCol w="2140067">
                  <a:extLst>
                    <a:ext uri="{9D8B030D-6E8A-4147-A177-3AD203B41FA5}">
                      <a16:colId xmlns:a16="http://schemas.microsoft.com/office/drawing/2014/main" val="1062768797"/>
                    </a:ext>
                  </a:extLst>
                </a:gridCol>
                <a:gridCol w="2140067">
                  <a:extLst>
                    <a:ext uri="{9D8B030D-6E8A-4147-A177-3AD203B41FA5}">
                      <a16:colId xmlns:a16="http://schemas.microsoft.com/office/drawing/2014/main" val="4111744902"/>
                    </a:ext>
                  </a:extLst>
                </a:gridCol>
              </a:tblGrid>
              <a:tr h="270000">
                <a:tc>
                  <a:txBody>
                    <a:bodyPr/>
                    <a:lstStyle/>
                    <a:p>
                      <a:pPr algn="ctr"/>
                      <a:r>
                        <a:rPr lang="es-MX" sz="1200">
                          <a:solidFill>
                            <a:schemeClr val="tx1"/>
                          </a:solidFill>
                          <a:latin typeface="Arial" panose="020B0604020202020204" pitchFamily="34" charset="0"/>
                          <a:cs typeface="Arial" panose="020B0604020202020204" pitchFamily="34" charset="0"/>
                        </a:rPr>
                        <a:t>SBC del trabajador </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MX" sz="1200">
                          <a:solidFill>
                            <a:schemeClr val="tx1"/>
                          </a:solidFill>
                          <a:latin typeface="Arial" panose="020B0604020202020204" pitchFamily="34" charset="0"/>
                          <a:cs typeface="Arial" panose="020B0604020202020204" pitchFamily="34" charset="0"/>
                        </a:rPr>
                        <a:t>Cuota Social</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4232219"/>
                  </a:ext>
                </a:extLst>
              </a:tr>
              <a:tr h="270000">
                <a:tc>
                  <a:txBody>
                    <a:bodyPr/>
                    <a:lstStyle/>
                    <a:p>
                      <a:pPr algn="ctr"/>
                      <a:r>
                        <a:rPr lang="es-MX" sz="1200">
                          <a:latin typeface="Arial" panose="020B0604020202020204" pitchFamily="34" charset="0"/>
                          <a:cs typeface="Arial" panose="020B0604020202020204" pitchFamily="34" charset="0"/>
                        </a:rPr>
                        <a:t>1.00 SM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es-MX" sz="1200">
                          <a:latin typeface="Arial" panose="020B0604020202020204" pitchFamily="34" charset="0"/>
                          <a:cs typeface="Arial" panose="020B0604020202020204" pitchFamily="34" charset="0"/>
                        </a:rPr>
                        <a:t>$10.75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395778561"/>
                  </a:ext>
                </a:extLst>
              </a:tr>
              <a:tr h="270000">
                <a:tc>
                  <a:txBody>
                    <a:bodyPr/>
                    <a:lstStyle/>
                    <a:p>
                      <a:pPr algn="ctr"/>
                      <a:r>
                        <a:rPr lang="es-MX" sz="1200">
                          <a:latin typeface="Arial" panose="020B0604020202020204" pitchFamily="34" charset="0"/>
                          <a:cs typeface="Arial" panose="020B0604020202020204" pitchFamily="34" charset="0"/>
                        </a:rPr>
                        <a:t>1.01 SM a 1.50 UMA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s-MX" sz="1200">
                          <a:latin typeface="Arial" panose="020B0604020202020204" pitchFamily="34" charset="0"/>
                          <a:cs typeface="Arial" panose="020B0604020202020204" pitchFamily="34" charset="0"/>
                        </a:rPr>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38752966"/>
                  </a:ext>
                </a:extLst>
              </a:tr>
              <a:tr h="270000">
                <a:tc>
                  <a:txBody>
                    <a:bodyPr/>
                    <a:lstStyle/>
                    <a:p>
                      <a:pPr algn="ctr"/>
                      <a:r>
                        <a:rPr lang="es-MX" sz="1200">
                          <a:latin typeface="Arial" panose="020B0604020202020204" pitchFamily="34" charset="0"/>
                          <a:cs typeface="Arial" panose="020B0604020202020204" pitchFamily="34" charset="0"/>
                        </a:rPr>
                        <a:t>1.51 a 2.00 UMA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s-MX" sz="1200">
                          <a:latin typeface="Arial" panose="020B0604020202020204" pitchFamily="34" charset="0"/>
                          <a:cs typeface="Arial" panose="020B0604020202020204" pitchFamily="34" charset="0"/>
                        </a:rPr>
                        <a:t>$9.25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523590123"/>
                  </a:ext>
                </a:extLst>
              </a:tr>
              <a:tr h="270000">
                <a:tc>
                  <a:txBody>
                    <a:bodyPr/>
                    <a:lstStyle/>
                    <a:p>
                      <a:pPr algn="ctr"/>
                      <a:r>
                        <a:rPr lang="es-MX" sz="1200">
                          <a:latin typeface="Arial" panose="020B0604020202020204" pitchFamily="34" charset="0"/>
                          <a:cs typeface="Arial" panose="020B0604020202020204" pitchFamily="34" charset="0"/>
                        </a:rPr>
                        <a:t>2.01 a 2.50 UMA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s-MX" sz="1200">
                          <a:latin typeface="Arial" panose="020B0604020202020204" pitchFamily="34" charset="0"/>
                          <a:cs typeface="Arial" panose="020B0604020202020204" pitchFamily="34" charset="0"/>
                        </a:rPr>
                        <a:t>$8.50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91419015"/>
                  </a:ext>
                </a:extLst>
              </a:tr>
              <a:tr h="270000">
                <a:tc>
                  <a:txBody>
                    <a:bodyPr/>
                    <a:lstStyle/>
                    <a:p>
                      <a:pPr algn="ctr"/>
                      <a:r>
                        <a:rPr lang="es-MX" sz="1200">
                          <a:latin typeface="Arial" panose="020B0604020202020204" pitchFamily="34" charset="0"/>
                          <a:cs typeface="Arial" panose="020B0604020202020204" pitchFamily="34" charset="0"/>
                        </a:rPr>
                        <a:t>2.51 a 3.00 UMA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s-MX" sz="1200">
                          <a:latin typeface="Arial" panose="020B0604020202020204" pitchFamily="34" charset="0"/>
                          <a:cs typeface="Arial" panose="020B0604020202020204" pitchFamily="34" charset="0"/>
                        </a:rPr>
                        <a:t>$7.75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1430777945"/>
                  </a:ext>
                </a:extLst>
              </a:tr>
              <a:tr h="270000">
                <a:tc>
                  <a:txBody>
                    <a:bodyPr/>
                    <a:lstStyle/>
                    <a:p>
                      <a:pPr algn="ctr"/>
                      <a:r>
                        <a:rPr lang="es-MX" sz="1200">
                          <a:latin typeface="Arial" panose="020B0604020202020204" pitchFamily="34" charset="0"/>
                          <a:cs typeface="Arial" panose="020B0604020202020204" pitchFamily="34" charset="0"/>
                        </a:rPr>
                        <a:t>3.01 a 3.50 UMA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s-MX" sz="1200">
                          <a:latin typeface="Arial" panose="020B0604020202020204" pitchFamily="34" charset="0"/>
                          <a:cs typeface="Arial" panose="020B0604020202020204" pitchFamily="34" charset="0"/>
                        </a:rPr>
                        <a:t>$7.00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856499225"/>
                  </a:ext>
                </a:extLst>
              </a:tr>
              <a:tr h="270000">
                <a:tc>
                  <a:txBody>
                    <a:bodyPr/>
                    <a:lstStyle/>
                    <a:p>
                      <a:pPr algn="ctr"/>
                      <a:r>
                        <a:rPr lang="es-MX" sz="1200">
                          <a:latin typeface="Arial" panose="020B0604020202020204" pitchFamily="34" charset="0"/>
                          <a:cs typeface="Arial" panose="020B0604020202020204" pitchFamily="34" charset="0"/>
                        </a:rPr>
                        <a:t>3.51 a 4.00 UMA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s-MX" sz="1200">
                          <a:latin typeface="Arial" panose="020B0604020202020204" pitchFamily="34" charset="0"/>
                          <a:cs typeface="Arial" panose="020B0604020202020204" pitchFamily="34" charset="0"/>
                        </a:rPr>
                        <a:t>$6.25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91851255"/>
                  </a:ext>
                </a:extLst>
              </a:tr>
            </a:tbl>
          </a:graphicData>
        </a:graphic>
      </p:graphicFrame>
      <p:sp>
        <p:nvSpPr>
          <p:cNvPr id="10" name="Rectangle 9">
            <a:extLst>
              <a:ext uri="{FF2B5EF4-FFF2-40B4-BE49-F238E27FC236}">
                <a16:creationId xmlns:a16="http://schemas.microsoft.com/office/drawing/2014/main" id="{E407A7AF-BBEA-49D0-8CEE-284AF10E8F18}"/>
              </a:ext>
            </a:extLst>
          </p:cNvPr>
          <p:cNvSpPr/>
          <p:nvPr/>
        </p:nvSpPr>
        <p:spPr>
          <a:xfrm>
            <a:off x="4753554" y="4634558"/>
            <a:ext cx="4136078" cy="2185214"/>
          </a:xfrm>
          <a:prstGeom prst="rect">
            <a:avLst/>
          </a:prstGeom>
        </p:spPr>
        <p:txBody>
          <a:bodyPr wrap="square">
            <a:spAutoFit/>
          </a:bodyPr>
          <a:lstStyle/>
          <a:p>
            <a:pPr marL="0" marR="0" lvl="0" indent="0" algn="just" defTabSz="457200" rtl="0" eaLnBrk="1" fontAlgn="auto" latinLnBrk="0" hangingPunct="1">
              <a:lnSpc>
                <a:spcPct val="100000"/>
              </a:lnSpc>
              <a:spcBef>
                <a:spcPts val="600"/>
              </a:spcBef>
              <a:spcAft>
                <a:spcPts val="600"/>
              </a:spcAft>
              <a:buClrTx/>
              <a:buSzTx/>
              <a:buFontTx/>
              <a:buNone/>
              <a:tabLst/>
              <a:defRPr/>
            </a:pPr>
            <a:r>
              <a:rPr kumimoji="0" lang="es-MX" sz="1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mn-cs"/>
              </a:rPr>
              <a:t>Estos valores se actualizarán trimestralmente de conformidad con el INPC, en los meses de marzo, junio, septiembre y diciembre de cada año. </a:t>
            </a:r>
          </a:p>
          <a:p>
            <a:pPr marL="0" marR="0" lvl="0" indent="0" algn="just" defTabSz="457200" rtl="0" eaLnBrk="1" fontAlgn="auto" latinLnBrk="0" hangingPunct="1">
              <a:lnSpc>
                <a:spcPct val="100000"/>
              </a:lnSpc>
              <a:spcBef>
                <a:spcPts val="600"/>
              </a:spcBef>
              <a:spcAft>
                <a:spcPts val="600"/>
              </a:spcAft>
              <a:buClrTx/>
              <a:buSzTx/>
              <a:buFontTx/>
              <a:buNone/>
              <a:tabLst/>
              <a:defRPr/>
            </a:pPr>
            <a:r>
              <a:rPr kumimoji="0" lang="es-MX" sz="14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mn-cs"/>
              </a:rPr>
              <a:t>Estas cuotas y aportaciones al destinarse al otorgamiento de pensiones y demás beneficios establecidos en esta Ley, se entenderán destinadas al gasto público en materia de seguridad social. </a:t>
            </a:r>
            <a:endParaRPr kumimoji="0" lang="es-MX" sz="14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endParaRPr>
          </a:p>
        </p:txBody>
      </p:sp>
    </p:spTree>
    <p:extLst>
      <p:ext uri="{BB962C8B-B14F-4D97-AF65-F5344CB8AC3E}">
        <p14:creationId xmlns:p14="http://schemas.microsoft.com/office/powerpoint/2010/main" val="1358724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66542" y="1466919"/>
            <a:ext cx="8628076" cy="5118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marR="0" lvl="1" indent="0" algn="just" defTabSz="914400" rtl="0" eaLnBrk="1" fontAlgn="base" latinLnBrk="0" hangingPunct="1">
              <a:lnSpc>
                <a:spcPct val="140000"/>
              </a:lnSpc>
              <a:spcBef>
                <a:spcPct val="35000"/>
              </a:spcBef>
              <a:spcAft>
                <a:spcPct val="35000"/>
              </a:spcAft>
              <a:buClr>
                <a:srgbClr val="1E3960"/>
              </a:buClr>
              <a:buSzTx/>
              <a:buNone/>
              <a:tabLst/>
              <a:defRPr/>
            </a:pPr>
            <a:r>
              <a:rPr kumimoji="0" lang="es-MX" sz="18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rPr>
              <a:t>Es decir, los trabajadores que ganen más de </a:t>
            </a:r>
            <a:r>
              <a:rPr kumimoji="0" lang="es-MX" sz="1800" b="1"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rPr>
              <a:t>4 veces la UMA</a:t>
            </a:r>
            <a:r>
              <a:rPr lang="es-MX" sz="1800" kern="0">
                <a:solidFill>
                  <a:srgbClr val="000000"/>
                </a:solidFill>
                <a:latin typeface="Verdana" panose="020B0604030504040204" pitchFamily="34" charset="0"/>
                <a:ea typeface="Verdana" panose="020B0604030504040204" pitchFamily="34" charset="0"/>
              </a:rPr>
              <a:t> no recibirán “cuota social” por parte del Gobierno Federal.</a:t>
            </a:r>
          </a:p>
          <a:p>
            <a:pPr marL="800100" marR="0" lvl="1" indent="-400050" algn="just" defTabSz="914400" rtl="0" eaLnBrk="1" fontAlgn="base" latinLnBrk="0" hangingPunct="1">
              <a:lnSpc>
                <a:spcPct val="140000"/>
              </a:lnSpc>
              <a:spcBef>
                <a:spcPct val="35000"/>
              </a:spcBef>
              <a:spcAft>
                <a:spcPct val="35000"/>
              </a:spcAft>
              <a:buClr>
                <a:srgbClr val="1E3960"/>
              </a:buClr>
              <a:buSzTx/>
              <a:buFont typeface="+mj-lt"/>
              <a:buAutoNum type="romanUcPeriod" startAt="4"/>
              <a:tabLst/>
              <a:defRPr/>
            </a:pPr>
            <a:endParaRPr lang="es-MX" sz="1800" kern="0">
              <a:solidFill>
                <a:srgbClr val="000000"/>
              </a:solidFill>
              <a:latin typeface="Verdana" panose="020B0604030504040204" pitchFamily="34" charset="0"/>
              <a:ea typeface="Verdana" panose="020B0604030504040204" pitchFamily="34" charset="0"/>
            </a:endParaRPr>
          </a:p>
        </p:txBody>
      </p: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a:ln>
                  <a:noFill/>
                </a:ln>
                <a:solidFill>
                  <a:schemeClr val="accent5">
                    <a:lumMod val="75000"/>
                  </a:schemeClr>
                </a:solidFill>
                <a:effectLst/>
                <a:uLnTx/>
                <a:uFillTx/>
                <a:latin typeface="Verdana" panose="020B0604030504040204" pitchFamily="34" charset="0"/>
                <a:ea typeface="Verdana" panose="020B0604030504040204" pitchFamily="34" charset="0"/>
                <a:cs typeface="Verdana" panose="020B0604030504040204" pitchFamily="34" charset="0"/>
              </a:rPr>
              <a:t>Del régimen financiero</a:t>
            </a:r>
            <a:endParaRPr kumimoji="0" lang="en-US" sz="2000" b="1" i="0" u="none" strike="noStrike" kern="0" cap="none" spc="0" normalizeH="0" baseline="0" noProof="0">
              <a:ln>
                <a:noFill/>
              </a:ln>
              <a:solidFill>
                <a:schemeClr val="accent5">
                  <a:lumMod val="75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Nueva Ley del Seguro Social</a:t>
            </a:r>
          </a:p>
        </p:txBody>
      </p:sp>
    </p:spTree>
    <p:extLst>
      <p:ext uri="{BB962C8B-B14F-4D97-AF65-F5344CB8AC3E}">
        <p14:creationId xmlns:p14="http://schemas.microsoft.com/office/powerpoint/2010/main" val="28568626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66542" y="1475939"/>
            <a:ext cx="8628076" cy="43722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400050" marR="0" lvl="1"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endParaRPr kumimoji="0" lang="es-MX" sz="1800" b="0" i="0" u="none" strike="noStrike" kern="0" cap="none" spc="0" normalizeH="0" baseline="0" noProof="0">
              <a:ln>
                <a:noFill/>
              </a:ln>
              <a:solidFill>
                <a:srgbClr val="000000"/>
              </a:solidFill>
              <a:effectLst/>
              <a:uLnTx/>
              <a:uFillTx/>
              <a:latin typeface="Verdana"/>
              <a:ea typeface="+mn-ea"/>
              <a:cs typeface="+mn-cs"/>
            </a:endParaRPr>
          </a:p>
          <a:p>
            <a:pPr marL="400050" marR="0" lvl="1"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endParaRPr kumimoji="0" lang="es-MX" sz="1800" b="0" i="0" u="none" strike="noStrike" kern="0" cap="none" spc="0" normalizeH="0" baseline="0" noProof="0">
              <a:ln>
                <a:noFill/>
              </a:ln>
              <a:solidFill>
                <a:srgbClr val="000000"/>
              </a:solidFill>
              <a:effectLst/>
              <a:uLnTx/>
              <a:uFillTx/>
              <a:latin typeface="Verdana"/>
              <a:ea typeface="+mn-ea"/>
              <a:cs typeface="+mn-cs"/>
            </a:endParaRPr>
          </a:p>
          <a:p>
            <a:pPr marL="400050" marR="0" lvl="1"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endParaRPr kumimoji="0" lang="es-MX" sz="1800" b="0" i="0" u="none" strike="noStrike" kern="0" cap="none" spc="0" normalizeH="0" baseline="0" noProof="0">
              <a:ln>
                <a:noFill/>
              </a:ln>
              <a:solidFill>
                <a:srgbClr val="000000"/>
              </a:solidFill>
              <a:effectLst/>
              <a:uLnTx/>
              <a:uFillTx/>
              <a:latin typeface="Verdana"/>
              <a:ea typeface="+mn-ea"/>
              <a:cs typeface="+mn-cs"/>
            </a:endParaRPr>
          </a:p>
          <a:p>
            <a:pPr marL="400050" marR="0" lvl="1"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endParaRPr kumimoji="0" lang="es-MX" sz="1800" b="0" i="0" u="none" strike="noStrike" kern="0" cap="none" spc="0" normalizeH="0" baseline="0" noProof="0">
              <a:ln>
                <a:noFill/>
              </a:ln>
              <a:solidFill>
                <a:srgbClr val="000000"/>
              </a:solidFill>
              <a:effectLst/>
              <a:uLnTx/>
              <a:uFillTx/>
              <a:latin typeface="Verdana"/>
              <a:ea typeface="+mn-ea"/>
              <a:cs typeface="+mn-cs"/>
            </a:endParaRPr>
          </a:p>
          <a:p>
            <a:pPr marL="400050" marR="0" lvl="1"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endParaRPr kumimoji="0" lang="es-MX" sz="1800" b="0" i="0" u="none" strike="noStrike" kern="0" cap="none" spc="0" normalizeH="0" baseline="0" noProof="0">
              <a:ln>
                <a:noFill/>
              </a:ln>
              <a:solidFill>
                <a:srgbClr val="000000"/>
              </a:solidFill>
              <a:effectLst/>
              <a:uLnTx/>
              <a:uFillTx/>
              <a:latin typeface="Verdana"/>
              <a:ea typeface="+mn-ea"/>
              <a:cs typeface="+mn-cs"/>
            </a:endParaRPr>
          </a:p>
          <a:p>
            <a:pPr marL="400050" marR="0" lvl="1"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endParaRPr kumimoji="0" lang="es-MX" sz="1800" b="0" i="0" u="none" strike="noStrike" kern="0" cap="none" spc="0" normalizeH="0" baseline="0" noProof="0">
              <a:ln>
                <a:noFill/>
              </a:ln>
              <a:solidFill>
                <a:srgbClr val="000000"/>
              </a:solidFill>
              <a:effectLst/>
              <a:uLnTx/>
              <a:uFillTx/>
              <a:latin typeface="Verdana"/>
              <a:ea typeface="+mn-ea"/>
              <a:cs typeface="+mn-cs"/>
            </a:endParaRPr>
          </a:p>
          <a:p>
            <a:pPr marL="400050" marR="0" lvl="1"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endParaRPr kumimoji="0" lang="es-MX" sz="1800" b="0" i="0" u="none" strike="noStrike" kern="0" cap="none" spc="0" normalizeH="0" baseline="0" noProof="0">
              <a:ln>
                <a:noFill/>
              </a:ln>
              <a:solidFill>
                <a:srgbClr val="000000"/>
              </a:solidFill>
              <a:effectLst/>
              <a:uLnTx/>
              <a:uFillTx/>
              <a:latin typeface="Verdana"/>
              <a:ea typeface="+mn-ea"/>
              <a:cs typeface="+mn-cs"/>
            </a:endParaRPr>
          </a:p>
        </p:txBody>
      </p: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a:ln>
                  <a:noFill/>
                </a:ln>
                <a:solidFill>
                  <a:schemeClr val="accent5">
                    <a:lumMod val="75000"/>
                  </a:schemeClr>
                </a:solidFill>
                <a:effectLst/>
                <a:uLnTx/>
                <a:uFillTx/>
                <a:latin typeface="Verdana" panose="020B0604030504040204" pitchFamily="34" charset="0"/>
                <a:ea typeface="Verdana" panose="020B0604030504040204" pitchFamily="34" charset="0"/>
                <a:cs typeface="Verdana" panose="020B0604030504040204" pitchFamily="34" charset="0"/>
              </a:rPr>
              <a:t>Del régimen financiero</a:t>
            </a:r>
            <a:endParaRPr kumimoji="0" lang="en-US" sz="2000" b="1" i="0" u="none" strike="noStrike" kern="0" cap="none" spc="0" normalizeH="0" baseline="0" noProof="0">
              <a:ln>
                <a:noFill/>
              </a:ln>
              <a:solidFill>
                <a:schemeClr val="accent5">
                  <a:lumMod val="75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Nueva Ley del Seguro Social</a:t>
            </a:r>
          </a:p>
        </p:txBody>
      </p:sp>
      <p:graphicFrame>
        <p:nvGraphicFramePr>
          <p:cNvPr id="7" name="Table 2">
            <a:extLst>
              <a:ext uri="{FF2B5EF4-FFF2-40B4-BE49-F238E27FC236}">
                <a16:creationId xmlns:a16="http://schemas.microsoft.com/office/drawing/2014/main" id="{8D9A33CC-E73D-4457-A72E-B1BD783E48EB}"/>
              </a:ext>
            </a:extLst>
          </p:cNvPr>
          <p:cNvGraphicFramePr>
            <a:graphicFrameLocks noGrp="1"/>
          </p:cNvGraphicFramePr>
          <p:nvPr>
            <p:extLst>
              <p:ext uri="{D42A27DB-BD31-4B8C-83A1-F6EECF244321}">
                <p14:modId xmlns:p14="http://schemas.microsoft.com/office/powerpoint/2010/main" val="3027613424"/>
              </p:ext>
            </p:extLst>
          </p:nvPr>
        </p:nvGraphicFramePr>
        <p:xfrm>
          <a:off x="374079" y="1914138"/>
          <a:ext cx="8395852" cy="4075224"/>
        </p:xfrm>
        <a:graphic>
          <a:graphicData uri="http://schemas.openxmlformats.org/drawingml/2006/table">
            <a:tbl>
              <a:tblPr firstRow="1" bandRow="1">
                <a:tableStyleId>{F5AB1C69-6EDB-4FF4-983F-18BD219EF322}</a:tableStyleId>
              </a:tblPr>
              <a:tblGrid>
                <a:gridCol w="1828800">
                  <a:extLst>
                    <a:ext uri="{9D8B030D-6E8A-4147-A177-3AD203B41FA5}">
                      <a16:colId xmlns:a16="http://schemas.microsoft.com/office/drawing/2014/main" val="1062768797"/>
                    </a:ext>
                  </a:extLst>
                </a:gridCol>
                <a:gridCol w="1232508">
                  <a:extLst>
                    <a:ext uri="{9D8B030D-6E8A-4147-A177-3AD203B41FA5}">
                      <a16:colId xmlns:a16="http://schemas.microsoft.com/office/drawing/2014/main" val="2092454558"/>
                    </a:ext>
                  </a:extLst>
                </a:gridCol>
                <a:gridCol w="1333636">
                  <a:extLst>
                    <a:ext uri="{9D8B030D-6E8A-4147-A177-3AD203B41FA5}">
                      <a16:colId xmlns:a16="http://schemas.microsoft.com/office/drawing/2014/main" val="2849810373"/>
                    </a:ext>
                  </a:extLst>
                </a:gridCol>
                <a:gridCol w="1333636">
                  <a:extLst>
                    <a:ext uri="{9D8B030D-6E8A-4147-A177-3AD203B41FA5}">
                      <a16:colId xmlns:a16="http://schemas.microsoft.com/office/drawing/2014/main" val="1921713674"/>
                    </a:ext>
                  </a:extLst>
                </a:gridCol>
                <a:gridCol w="1333636">
                  <a:extLst>
                    <a:ext uri="{9D8B030D-6E8A-4147-A177-3AD203B41FA5}">
                      <a16:colId xmlns:a16="http://schemas.microsoft.com/office/drawing/2014/main" val="1947830511"/>
                    </a:ext>
                  </a:extLst>
                </a:gridCol>
                <a:gridCol w="1333636">
                  <a:extLst>
                    <a:ext uri="{9D8B030D-6E8A-4147-A177-3AD203B41FA5}">
                      <a16:colId xmlns:a16="http://schemas.microsoft.com/office/drawing/2014/main" val="3921060353"/>
                    </a:ext>
                  </a:extLst>
                </a:gridCol>
              </a:tblGrid>
              <a:tr h="819136">
                <a:tc>
                  <a:txBody>
                    <a:bodyPr/>
                    <a:lstStyle/>
                    <a:p>
                      <a:pPr algn="ctr"/>
                      <a:r>
                        <a:rPr lang="es-MX" sz="1200">
                          <a:solidFill>
                            <a:schemeClr val="tx1"/>
                          </a:solidFill>
                          <a:latin typeface="Verdana" panose="020B0604030504040204" pitchFamily="34" charset="0"/>
                          <a:ea typeface="Verdana" panose="020B0604030504040204" pitchFamily="34" charset="0"/>
                        </a:rPr>
                        <a:t>SBC del trabajador </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a:solidFill>
                            <a:schemeClr val="tx1"/>
                          </a:solidFill>
                          <a:latin typeface="Verdana" panose="020B0604030504040204" pitchFamily="34" charset="0"/>
                          <a:ea typeface="Verdana" panose="020B0604030504040204" pitchFamily="34" charset="0"/>
                        </a:rPr>
                        <a:t>Cuota Patronal </a:t>
                      </a:r>
                    </a:p>
                    <a:p>
                      <a:pPr algn="ctr"/>
                      <a:r>
                        <a:rPr lang="es-MX" sz="1200">
                          <a:solidFill>
                            <a:schemeClr val="tx1"/>
                          </a:solidFill>
                          <a:latin typeface="Verdana" panose="020B0604030504040204" pitchFamily="34" charset="0"/>
                          <a:ea typeface="Verdana" panose="020B0604030504040204" pitchFamily="34" charset="0"/>
                        </a:rPr>
                        <a:t>Retiro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a:solidFill>
                            <a:schemeClr val="tx1"/>
                          </a:solidFill>
                          <a:latin typeface="Verdana" panose="020B0604030504040204" pitchFamily="34" charset="0"/>
                          <a:ea typeface="Verdana" panose="020B0604030504040204" pitchFamily="34" charset="0"/>
                        </a:rPr>
                        <a:t>Cuota Patronal</a:t>
                      </a:r>
                    </a:p>
                    <a:p>
                      <a:pPr algn="ctr"/>
                      <a:r>
                        <a:rPr lang="es-MX" sz="1200">
                          <a:solidFill>
                            <a:schemeClr val="tx1"/>
                          </a:solidFill>
                          <a:latin typeface="Verdana" panose="020B0604030504040204" pitchFamily="34" charset="0"/>
                          <a:ea typeface="Verdana" panose="020B0604030504040204" pitchFamily="34" charset="0"/>
                        </a:rPr>
                        <a:t>Cesantía y vejez</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a:solidFill>
                            <a:schemeClr val="tx1"/>
                          </a:solidFill>
                          <a:latin typeface="Verdana" panose="020B0604030504040204" pitchFamily="34" charset="0"/>
                          <a:ea typeface="Verdana" panose="020B0604030504040204" pitchFamily="34" charset="0"/>
                        </a:rPr>
                        <a:t>Cuota Trabajador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s-MX" sz="1200">
                          <a:solidFill>
                            <a:schemeClr val="tx1"/>
                          </a:solidFill>
                          <a:latin typeface="Verdana" panose="020B0604030504040204" pitchFamily="34" charset="0"/>
                          <a:ea typeface="Verdana" panose="020B0604030504040204" pitchFamily="34" charset="0"/>
                        </a:rPr>
                        <a:t>Total </a:t>
                      </a:r>
                    </a:p>
                    <a:p>
                      <a:pPr marL="0" marR="0" lvl="0" indent="0" algn="ctr" defTabSz="685800" rtl="0" eaLnBrk="1" fontAlgn="auto" latinLnBrk="0" hangingPunct="1">
                        <a:lnSpc>
                          <a:spcPct val="100000"/>
                        </a:lnSpc>
                        <a:spcBef>
                          <a:spcPts val="0"/>
                        </a:spcBef>
                        <a:spcAft>
                          <a:spcPts val="0"/>
                        </a:spcAft>
                        <a:buClrTx/>
                        <a:buSzTx/>
                        <a:buFontTx/>
                        <a:buNone/>
                        <a:tabLst/>
                        <a:defRPr/>
                      </a:pPr>
                      <a:r>
                        <a:rPr lang="es-MX" sz="1200">
                          <a:solidFill>
                            <a:schemeClr val="tx1"/>
                          </a:solidFill>
                          <a:latin typeface="Verdana" panose="020B0604030504040204" pitchFamily="34" charset="0"/>
                          <a:ea typeface="Verdana" panose="020B0604030504040204" pitchFamily="34" charset="0"/>
                        </a:rPr>
                        <a:t>Cuota obrero-patronal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s-MX" sz="1200">
                          <a:solidFill>
                            <a:schemeClr val="tx1"/>
                          </a:solidFill>
                          <a:latin typeface="Verdana" panose="020B0604030504040204" pitchFamily="34" charset="0"/>
                          <a:ea typeface="Verdana" panose="020B0604030504040204" pitchFamily="34" charset="0"/>
                        </a:rPr>
                        <a:t>Cuota Social</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504232219"/>
                  </a:ext>
                </a:extLst>
              </a:tr>
              <a:tr h="273045">
                <a:tc>
                  <a:txBody>
                    <a:bodyPr/>
                    <a:lstStyle/>
                    <a:p>
                      <a:pPr algn="ctr"/>
                      <a:r>
                        <a:rPr lang="es-MX" sz="1200">
                          <a:latin typeface="Verdana" panose="020B0604030504040204" pitchFamily="34" charset="0"/>
                          <a:ea typeface="Verdana" panose="020B0604030504040204" pitchFamily="34" charset="0"/>
                        </a:rPr>
                        <a:t>1.00 SM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s-MX" sz="1200">
                          <a:latin typeface="Verdana" panose="020B0604030504040204" pitchFamily="34" charset="0"/>
                          <a:ea typeface="Verdana" panose="020B060403050404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s-MX" sz="1200">
                          <a:latin typeface="Verdana" panose="020B0604030504040204" pitchFamily="34" charset="0"/>
                          <a:ea typeface="Verdana" panose="020B0604030504040204" pitchFamily="34" charset="0"/>
                        </a:rPr>
                        <a:t>3.150%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s-MX" sz="1200">
                          <a:latin typeface="Verdana" panose="020B0604030504040204" pitchFamily="34" charset="0"/>
                          <a:ea typeface="Verdana" panose="020B0604030504040204" pitchFamily="34" charset="0"/>
                        </a:rPr>
                        <a:t>1.125%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s-MX" sz="1200">
                          <a:latin typeface="Verdana" panose="020B0604030504040204" pitchFamily="34" charset="0"/>
                          <a:ea typeface="Verdana" panose="020B0604030504040204" pitchFamily="34" charset="0"/>
                        </a:rPr>
                        <a:t>6.275%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s-MX" sz="1200">
                          <a:latin typeface="Verdana" panose="020B0604030504040204" pitchFamily="34" charset="0"/>
                          <a:ea typeface="Verdana" panose="020B0604030504040204" pitchFamily="34" charset="0"/>
                        </a:rPr>
                        <a:t>$10.75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395778561"/>
                  </a:ext>
                </a:extLst>
              </a:tr>
              <a:tr h="420124">
                <a:tc>
                  <a:txBody>
                    <a:bodyPr/>
                    <a:lstStyle/>
                    <a:p>
                      <a:pPr algn="ctr"/>
                      <a:r>
                        <a:rPr lang="es-MX" sz="1200">
                          <a:latin typeface="Verdana" panose="020B0604030504040204" pitchFamily="34" charset="0"/>
                          <a:ea typeface="Verdana" panose="020B0604030504040204" pitchFamily="34" charset="0"/>
                        </a:rPr>
                        <a:t>1.01 SM a 1.50 UMA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s-MX" sz="1200">
                          <a:latin typeface="Verdana" panose="020B0604030504040204" pitchFamily="34" charset="0"/>
                          <a:ea typeface="Verdana" panose="020B060403050404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s-MX" sz="1200">
                          <a:latin typeface="Verdana" panose="020B0604030504040204" pitchFamily="34" charset="0"/>
                          <a:ea typeface="Verdana" panose="020B0604030504040204" pitchFamily="34" charset="0"/>
                        </a:rPr>
                        <a:t>4.202%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s-MX" sz="1200">
                          <a:latin typeface="Verdana" panose="020B0604030504040204" pitchFamily="34" charset="0"/>
                          <a:ea typeface="Verdana" panose="020B0604030504040204" pitchFamily="34" charset="0"/>
                        </a:rPr>
                        <a:t>1.125%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s-MX" sz="1200">
                          <a:latin typeface="Verdana" panose="020B0604030504040204" pitchFamily="34" charset="0"/>
                          <a:ea typeface="Verdana" panose="020B0604030504040204" pitchFamily="34" charset="0"/>
                        </a:rPr>
                        <a:t>7.327%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s-MX" sz="1200">
                          <a:latin typeface="Verdana" panose="020B0604030504040204" pitchFamily="34" charset="0"/>
                          <a:ea typeface="Verdana" panose="020B0604030504040204" pitchFamily="34" charset="0"/>
                        </a:rPr>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38752966"/>
                  </a:ext>
                </a:extLst>
              </a:tr>
              <a:tr h="420124">
                <a:tc>
                  <a:txBody>
                    <a:bodyPr/>
                    <a:lstStyle/>
                    <a:p>
                      <a:pPr algn="ctr"/>
                      <a:r>
                        <a:rPr lang="es-MX" sz="1200">
                          <a:latin typeface="Verdana" panose="020B0604030504040204" pitchFamily="34" charset="0"/>
                          <a:ea typeface="Verdana" panose="020B0604030504040204" pitchFamily="34" charset="0"/>
                        </a:rPr>
                        <a:t>1.51 a 2.00 UMA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s-MX" sz="1200">
                          <a:latin typeface="Verdana" panose="020B0604030504040204" pitchFamily="34" charset="0"/>
                          <a:ea typeface="Verdana" panose="020B060403050404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s-MX" sz="1200">
                          <a:latin typeface="Verdana" panose="020B0604030504040204" pitchFamily="34" charset="0"/>
                          <a:ea typeface="Verdana" panose="020B0604030504040204" pitchFamily="34" charset="0"/>
                        </a:rPr>
                        <a:t>6.552%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s-MX" sz="1200">
                          <a:latin typeface="Verdana" panose="020B0604030504040204" pitchFamily="34" charset="0"/>
                          <a:ea typeface="Verdana" panose="020B0604030504040204" pitchFamily="34" charset="0"/>
                        </a:rPr>
                        <a:t>1.125%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s-MX" sz="1200">
                          <a:latin typeface="Verdana" panose="020B0604030504040204" pitchFamily="34" charset="0"/>
                          <a:ea typeface="Verdana" panose="020B0604030504040204" pitchFamily="34" charset="0"/>
                        </a:rPr>
                        <a:t>9.677%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s-MX" sz="1200">
                          <a:latin typeface="Verdana" panose="020B0604030504040204" pitchFamily="34" charset="0"/>
                          <a:ea typeface="Verdana" panose="020B0604030504040204" pitchFamily="34" charset="0"/>
                        </a:rPr>
                        <a:t>$9.25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523590123"/>
                  </a:ext>
                </a:extLst>
              </a:tr>
              <a:tr h="420124">
                <a:tc>
                  <a:txBody>
                    <a:bodyPr/>
                    <a:lstStyle/>
                    <a:p>
                      <a:pPr algn="ctr"/>
                      <a:r>
                        <a:rPr lang="es-MX" sz="1200">
                          <a:latin typeface="Verdana" panose="020B0604030504040204" pitchFamily="34" charset="0"/>
                          <a:ea typeface="Verdana" panose="020B0604030504040204" pitchFamily="34" charset="0"/>
                        </a:rPr>
                        <a:t>2.01 a 2.50 UMA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s-MX" sz="1200">
                          <a:latin typeface="Verdana" panose="020B0604030504040204" pitchFamily="34" charset="0"/>
                          <a:ea typeface="Verdana" panose="020B060403050404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s-MX" sz="1200">
                          <a:latin typeface="Verdana" panose="020B0604030504040204" pitchFamily="34" charset="0"/>
                          <a:ea typeface="Verdana" panose="020B0604030504040204" pitchFamily="34" charset="0"/>
                        </a:rPr>
                        <a:t>7.962%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s-MX" sz="1200">
                          <a:latin typeface="Verdana" panose="020B0604030504040204" pitchFamily="34" charset="0"/>
                          <a:ea typeface="Verdana" panose="020B0604030504040204" pitchFamily="34" charset="0"/>
                        </a:rPr>
                        <a:t>1.125%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s-MX" sz="1200">
                          <a:latin typeface="Verdana" panose="020B0604030504040204" pitchFamily="34" charset="0"/>
                          <a:ea typeface="Verdana" panose="020B0604030504040204" pitchFamily="34" charset="0"/>
                        </a:rPr>
                        <a:t>11.087%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s-MX" sz="1200">
                          <a:latin typeface="Verdana" panose="020B0604030504040204" pitchFamily="34" charset="0"/>
                          <a:ea typeface="Verdana" panose="020B0604030504040204" pitchFamily="34" charset="0"/>
                        </a:rPr>
                        <a:t>$8.50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1419015"/>
                  </a:ext>
                </a:extLst>
              </a:tr>
              <a:tr h="420124">
                <a:tc>
                  <a:txBody>
                    <a:bodyPr/>
                    <a:lstStyle/>
                    <a:p>
                      <a:pPr algn="ctr"/>
                      <a:r>
                        <a:rPr lang="es-MX" sz="1200">
                          <a:latin typeface="Verdana" panose="020B0604030504040204" pitchFamily="34" charset="0"/>
                          <a:ea typeface="Verdana" panose="020B0604030504040204" pitchFamily="34" charset="0"/>
                        </a:rPr>
                        <a:t>2.51 a 3.00 UMA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s-MX" sz="1200">
                          <a:latin typeface="Verdana" panose="020B0604030504040204" pitchFamily="34" charset="0"/>
                          <a:ea typeface="Verdana" panose="020B060403050404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s-MX" sz="1200">
                          <a:latin typeface="Verdana" panose="020B0604030504040204" pitchFamily="34" charset="0"/>
                          <a:ea typeface="Verdana" panose="020B0604030504040204" pitchFamily="34" charset="0"/>
                        </a:rPr>
                        <a:t>8.902%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s-MX" sz="1200">
                          <a:latin typeface="Verdana" panose="020B0604030504040204" pitchFamily="34" charset="0"/>
                          <a:ea typeface="Verdana" panose="020B0604030504040204" pitchFamily="34" charset="0"/>
                        </a:rPr>
                        <a:t>1.125%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s-MX" sz="1200">
                          <a:latin typeface="Verdana" panose="020B0604030504040204" pitchFamily="34" charset="0"/>
                          <a:ea typeface="Verdana" panose="020B0604030504040204" pitchFamily="34" charset="0"/>
                        </a:rPr>
                        <a:t>12.027%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s-MX" sz="1200">
                          <a:latin typeface="Verdana" panose="020B0604030504040204" pitchFamily="34" charset="0"/>
                          <a:ea typeface="Verdana" panose="020B0604030504040204" pitchFamily="34" charset="0"/>
                        </a:rPr>
                        <a:t>$7.75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430777945"/>
                  </a:ext>
                </a:extLst>
              </a:tr>
              <a:tr h="420124">
                <a:tc>
                  <a:txBody>
                    <a:bodyPr/>
                    <a:lstStyle/>
                    <a:p>
                      <a:pPr algn="ctr"/>
                      <a:r>
                        <a:rPr lang="es-MX" sz="1200">
                          <a:latin typeface="Verdana" panose="020B0604030504040204" pitchFamily="34" charset="0"/>
                          <a:ea typeface="Verdana" panose="020B0604030504040204" pitchFamily="34" charset="0"/>
                        </a:rPr>
                        <a:t>3.01 a 3.50 UMA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s-MX" sz="1200">
                          <a:latin typeface="Verdana" panose="020B0604030504040204" pitchFamily="34" charset="0"/>
                          <a:ea typeface="Verdana" panose="020B060403050404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s-MX" sz="1200">
                          <a:latin typeface="Verdana" panose="020B0604030504040204" pitchFamily="34" charset="0"/>
                          <a:ea typeface="Verdana" panose="020B0604030504040204" pitchFamily="34" charset="0"/>
                        </a:rPr>
                        <a:t>9.573%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s-MX" sz="1200">
                          <a:latin typeface="Verdana" panose="020B0604030504040204" pitchFamily="34" charset="0"/>
                          <a:ea typeface="Verdana" panose="020B0604030504040204" pitchFamily="34" charset="0"/>
                        </a:rPr>
                        <a:t>1.125%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s-MX" sz="1200">
                          <a:latin typeface="Verdana" panose="020B0604030504040204" pitchFamily="34" charset="0"/>
                          <a:ea typeface="Verdana" panose="020B0604030504040204" pitchFamily="34" charset="0"/>
                        </a:rPr>
                        <a:t>12.698%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s-MX" sz="1200">
                          <a:latin typeface="Verdana" panose="020B0604030504040204" pitchFamily="34" charset="0"/>
                          <a:ea typeface="Verdana" panose="020B0604030504040204" pitchFamily="34" charset="0"/>
                        </a:rPr>
                        <a:t>$7.00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856499225"/>
                  </a:ext>
                </a:extLst>
              </a:tr>
              <a:tr h="420124">
                <a:tc>
                  <a:txBody>
                    <a:bodyPr/>
                    <a:lstStyle/>
                    <a:p>
                      <a:pPr algn="ctr"/>
                      <a:r>
                        <a:rPr lang="es-MX" sz="1200">
                          <a:latin typeface="Verdana" panose="020B0604030504040204" pitchFamily="34" charset="0"/>
                          <a:ea typeface="Verdana" panose="020B0604030504040204" pitchFamily="34" charset="0"/>
                        </a:rPr>
                        <a:t>3.51 a 4.00 UMA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s-MX" sz="1200">
                          <a:latin typeface="Verdana" panose="020B0604030504040204" pitchFamily="34" charset="0"/>
                          <a:ea typeface="Verdana" panose="020B060403050404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s-MX" sz="1200">
                          <a:latin typeface="Verdana" panose="020B0604030504040204" pitchFamily="34" charset="0"/>
                          <a:ea typeface="Verdana" panose="020B0604030504040204" pitchFamily="34" charset="0"/>
                        </a:rPr>
                        <a:t>10.077%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s-MX" sz="1200">
                          <a:latin typeface="Verdana" panose="020B0604030504040204" pitchFamily="34" charset="0"/>
                          <a:ea typeface="Verdana" panose="020B0604030504040204" pitchFamily="34" charset="0"/>
                        </a:rPr>
                        <a:t>1.125%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algn="ctr"/>
                      <a:r>
                        <a:rPr lang="es-MX" sz="1200">
                          <a:latin typeface="Verdana" panose="020B0604030504040204" pitchFamily="34" charset="0"/>
                          <a:ea typeface="Verdana" panose="020B0604030504040204" pitchFamily="34" charset="0"/>
                        </a:rPr>
                        <a:t>13.202%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ctr"/>
                      <a:r>
                        <a:rPr lang="es-MX" sz="1200">
                          <a:latin typeface="Verdana" panose="020B0604030504040204" pitchFamily="34" charset="0"/>
                          <a:ea typeface="Verdana" panose="020B0604030504040204" pitchFamily="34" charset="0"/>
                        </a:rPr>
                        <a:t>$6.25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191851255"/>
                  </a:ext>
                </a:extLst>
              </a:tr>
              <a:tr h="455076">
                <a:tc>
                  <a:txBody>
                    <a:bodyPr/>
                    <a:lstStyle/>
                    <a:p>
                      <a:pPr algn="ctr"/>
                      <a:r>
                        <a:rPr lang="es-MX" sz="1200">
                          <a:latin typeface="Verdana" panose="020B0604030504040204" pitchFamily="34" charset="0"/>
                          <a:ea typeface="Verdana" panose="020B0604030504040204" pitchFamily="34" charset="0"/>
                        </a:rPr>
                        <a:t>4.01 UMA en adelante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a:latin typeface="Verdana" panose="020B0604030504040204" pitchFamily="34" charset="0"/>
                          <a:ea typeface="Verdana" panose="020B060403050404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a:latin typeface="Verdana" panose="020B0604030504040204" pitchFamily="34" charset="0"/>
                          <a:ea typeface="Verdana" panose="020B0604030504040204" pitchFamily="34" charset="0"/>
                        </a:rPr>
                        <a:t>11.875%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a:latin typeface="Verdana" panose="020B0604030504040204" pitchFamily="34" charset="0"/>
                          <a:ea typeface="Verdana" panose="020B0604030504040204" pitchFamily="34" charset="0"/>
                        </a:rPr>
                        <a:t>1.125%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MX" sz="1200">
                          <a:latin typeface="Verdana" panose="020B0604030504040204" pitchFamily="34" charset="0"/>
                          <a:ea typeface="Verdana" panose="020B0604030504040204" pitchFamily="34"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s-MX" sz="1200">
                        <a:latin typeface="Verdana" panose="020B0604030504040204" pitchFamily="34" charset="0"/>
                        <a:ea typeface="Verdana" panose="020B060403050404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457798646"/>
                  </a:ext>
                </a:extLst>
              </a:tr>
            </a:tbl>
          </a:graphicData>
        </a:graphic>
      </p:graphicFrame>
      <p:sp>
        <p:nvSpPr>
          <p:cNvPr id="3" name="TextBox 2">
            <a:extLst>
              <a:ext uri="{FF2B5EF4-FFF2-40B4-BE49-F238E27FC236}">
                <a16:creationId xmlns:a16="http://schemas.microsoft.com/office/drawing/2014/main" id="{967BB2B9-ECC9-405A-8CAD-4FE736390B10}"/>
              </a:ext>
            </a:extLst>
          </p:cNvPr>
          <p:cNvSpPr txBox="1"/>
          <p:nvPr/>
        </p:nvSpPr>
        <p:spPr>
          <a:xfrm>
            <a:off x="406055" y="1453213"/>
            <a:ext cx="8471403" cy="369332"/>
          </a:xfrm>
          <a:prstGeom prst="rect">
            <a:avLst/>
          </a:prstGeom>
          <a:noFill/>
        </p:spPr>
        <p:txBody>
          <a:bodyPr wrap="square" rtlCol="0">
            <a:spAutoFit/>
          </a:bodyPr>
          <a:lstStyle/>
          <a:p>
            <a:r>
              <a:rPr lang="es-MX">
                <a:latin typeface="Verdana" panose="020B0604030504040204" pitchFamily="34" charset="0"/>
                <a:ea typeface="Verdana" panose="020B0604030504040204" pitchFamily="34" charset="0"/>
              </a:rPr>
              <a:t>Así entonces, </a:t>
            </a:r>
            <a:r>
              <a:rPr lang="es-MX" b="1">
                <a:latin typeface="Verdana" panose="020B0604030504040204" pitchFamily="34" charset="0"/>
                <a:ea typeface="Verdana" panose="020B0604030504040204" pitchFamily="34" charset="0"/>
              </a:rPr>
              <a:t>para el año 2030</a:t>
            </a:r>
            <a:r>
              <a:rPr lang="es-MX">
                <a:latin typeface="Verdana" panose="020B0604030504040204" pitchFamily="34" charset="0"/>
                <a:ea typeface="Verdana" panose="020B0604030504040204" pitchFamily="34" charset="0"/>
              </a:rPr>
              <a:t> las cuotas serán las siguientes: </a:t>
            </a:r>
          </a:p>
        </p:txBody>
      </p:sp>
      <p:sp>
        <p:nvSpPr>
          <p:cNvPr id="4" name="Rectangle 3">
            <a:extLst>
              <a:ext uri="{FF2B5EF4-FFF2-40B4-BE49-F238E27FC236}">
                <a16:creationId xmlns:a16="http://schemas.microsoft.com/office/drawing/2014/main" id="{D586B4E6-5C29-492E-B337-3CD915E4B7FC}"/>
              </a:ext>
            </a:extLst>
          </p:cNvPr>
          <p:cNvSpPr/>
          <p:nvPr/>
        </p:nvSpPr>
        <p:spPr>
          <a:xfrm>
            <a:off x="257176" y="6079491"/>
            <a:ext cx="4572000" cy="523220"/>
          </a:xfrm>
          <a:prstGeom prst="rect">
            <a:avLst/>
          </a:prstGeom>
        </p:spPr>
        <p:txBody>
          <a:bodyPr>
            <a:spAutoFit/>
          </a:bodyPr>
          <a:lstStyle/>
          <a:p>
            <a:pPr marL="0" lvl="1" algn="just" defTabSz="914400" fontAlgn="base">
              <a:buClr>
                <a:srgbClr val="1E3960"/>
              </a:buClr>
              <a:defRPr/>
            </a:pPr>
            <a:r>
              <a:rPr lang="es-MX" sz="1400" kern="0">
                <a:solidFill>
                  <a:srgbClr val="000000"/>
                </a:solidFill>
                <a:latin typeface="Verdana"/>
              </a:rPr>
              <a:t>SM: Salario Mínimo</a:t>
            </a:r>
          </a:p>
          <a:p>
            <a:pPr marL="0" lvl="1" algn="just" defTabSz="914400" fontAlgn="base">
              <a:buClr>
                <a:srgbClr val="1E3960"/>
              </a:buClr>
              <a:defRPr/>
            </a:pPr>
            <a:r>
              <a:rPr lang="es-MX" sz="1400" kern="0">
                <a:solidFill>
                  <a:srgbClr val="000000"/>
                </a:solidFill>
                <a:latin typeface="Verdana"/>
              </a:rPr>
              <a:t>UMA: Unidad de Medida y Actualización </a:t>
            </a:r>
          </a:p>
        </p:txBody>
      </p:sp>
    </p:spTree>
    <p:extLst>
      <p:ext uri="{BB962C8B-B14F-4D97-AF65-F5344CB8AC3E}">
        <p14:creationId xmlns:p14="http://schemas.microsoft.com/office/powerpoint/2010/main" val="15733545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a:ln>
                  <a:noFill/>
                </a:ln>
                <a:solidFill>
                  <a:schemeClr val="accent5">
                    <a:lumMod val="75000"/>
                  </a:schemeClr>
                </a:solidFill>
                <a:effectLst/>
                <a:uLnTx/>
                <a:uFillTx/>
                <a:latin typeface="Verdana" panose="020B0604030504040204" pitchFamily="34" charset="0"/>
                <a:ea typeface="Verdana" panose="020B0604030504040204" pitchFamily="34" charset="0"/>
                <a:cs typeface="Verdana" panose="020B0604030504040204" pitchFamily="34" charset="0"/>
              </a:rPr>
              <a:t>Del régimen financiero</a:t>
            </a:r>
            <a:endParaRPr kumimoji="0" lang="en-US" sz="2000" b="1" i="0" u="none" strike="noStrike" kern="0" cap="none" spc="0" normalizeH="0" baseline="0" noProof="0">
              <a:ln>
                <a:noFill/>
              </a:ln>
              <a:solidFill>
                <a:schemeClr val="accent5">
                  <a:lumMod val="75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Ley del Seguro Social</a:t>
            </a:r>
          </a:p>
        </p:txBody>
      </p:sp>
      <p:sp>
        <p:nvSpPr>
          <p:cNvPr id="10"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1426579"/>
            <a:ext cx="8628076" cy="15759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marR="0" lvl="0"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r>
              <a:rPr kumimoji="0" lang="es-MX" sz="1800" b="1" i="0" u="none" strike="noStrike" kern="0" cap="none" spc="0" normalizeH="0" baseline="0" noProof="0">
                <a:ln>
                  <a:noFill/>
                </a:ln>
                <a:solidFill>
                  <a:srgbClr val="000000"/>
                </a:solidFill>
                <a:effectLst/>
                <a:uLnTx/>
                <a:uFillTx/>
                <a:latin typeface="Verdana"/>
                <a:ea typeface="+mn-ea"/>
                <a:cs typeface="+mn-cs"/>
              </a:rPr>
              <a:t>Segundo Transitorio. </a:t>
            </a:r>
            <a:r>
              <a:rPr kumimoji="0" lang="es-MX" sz="1800" b="0" i="0" u="none" strike="noStrike" kern="0" cap="none" spc="0" normalizeH="0" baseline="0" noProof="0">
                <a:ln>
                  <a:noFill/>
                </a:ln>
                <a:solidFill>
                  <a:srgbClr val="000000"/>
                </a:solidFill>
                <a:effectLst/>
                <a:uLnTx/>
                <a:uFillTx/>
                <a:latin typeface="Verdana"/>
                <a:ea typeface="+mn-ea"/>
                <a:cs typeface="+mn-cs"/>
              </a:rPr>
              <a:t>La cuota patronal prevista en el artículo 168,</a:t>
            </a:r>
            <a:r>
              <a:rPr kumimoji="0" lang="es-MX" sz="1800" b="0" i="0" u="none" strike="noStrike" kern="0" cap="none" spc="0" normalizeH="0" noProof="0">
                <a:ln>
                  <a:noFill/>
                </a:ln>
                <a:solidFill>
                  <a:srgbClr val="000000"/>
                </a:solidFill>
                <a:effectLst/>
                <a:uLnTx/>
                <a:uFillTx/>
                <a:latin typeface="Verdana"/>
                <a:ea typeface="+mn-ea"/>
                <a:cs typeface="+mn-cs"/>
              </a:rPr>
              <a:t> fracción II, inciso a), de la LSS será aplicable de manera gradual, a partir del 1 de enero de 2023, de conformidad con la siguiente tabla:</a:t>
            </a:r>
            <a:endParaRPr kumimoji="0" lang="es-MX" sz="1800" b="0" i="0" u="none" strike="noStrike" kern="0" cap="none" spc="0" normalizeH="0" baseline="0" noProof="0">
              <a:ln>
                <a:noFill/>
              </a:ln>
              <a:solidFill>
                <a:srgbClr val="000000"/>
              </a:solidFill>
              <a:effectLst/>
              <a:uLnTx/>
              <a:uFillTx/>
              <a:latin typeface="Verdana"/>
              <a:ea typeface="+mn-ea"/>
              <a:cs typeface="+mn-cs"/>
            </a:endParaRPr>
          </a:p>
        </p:txBody>
      </p:sp>
      <p:graphicFrame>
        <p:nvGraphicFramePr>
          <p:cNvPr id="4" name="Table 3"/>
          <p:cNvGraphicFramePr>
            <a:graphicFrameLocks noGrp="1"/>
          </p:cNvGraphicFramePr>
          <p:nvPr>
            <p:extLst>
              <p:ext uri="{D42A27DB-BD31-4B8C-83A1-F6EECF244321}">
                <p14:modId xmlns:p14="http://schemas.microsoft.com/office/powerpoint/2010/main" val="1159109644"/>
              </p:ext>
            </p:extLst>
          </p:nvPr>
        </p:nvGraphicFramePr>
        <p:xfrm>
          <a:off x="331473" y="2989152"/>
          <a:ext cx="8485267" cy="3029507"/>
        </p:xfrm>
        <a:graphic>
          <a:graphicData uri="http://schemas.openxmlformats.org/drawingml/2006/table">
            <a:tbl>
              <a:tblPr/>
              <a:tblGrid>
                <a:gridCol w="2121315">
                  <a:extLst>
                    <a:ext uri="{9D8B030D-6E8A-4147-A177-3AD203B41FA5}">
                      <a16:colId xmlns:a16="http://schemas.microsoft.com/office/drawing/2014/main" val="1327980914"/>
                    </a:ext>
                  </a:extLst>
                </a:gridCol>
                <a:gridCol w="795494">
                  <a:extLst>
                    <a:ext uri="{9D8B030D-6E8A-4147-A177-3AD203B41FA5}">
                      <a16:colId xmlns:a16="http://schemas.microsoft.com/office/drawing/2014/main" val="2669854722"/>
                    </a:ext>
                  </a:extLst>
                </a:gridCol>
                <a:gridCol w="795494">
                  <a:extLst>
                    <a:ext uri="{9D8B030D-6E8A-4147-A177-3AD203B41FA5}">
                      <a16:colId xmlns:a16="http://schemas.microsoft.com/office/drawing/2014/main" val="1111183882"/>
                    </a:ext>
                  </a:extLst>
                </a:gridCol>
                <a:gridCol w="795494">
                  <a:extLst>
                    <a:ext uri="{9D8B030D-6E8A-4147-A177-3AD203B41FA5}">
                      <a16:colId xmlns:a16="http://schemas.microsoft.com/office/drawing/2014/main" val="2257408646"/>
                    </a:ext>
                  </a:extLst>
                </a:gridCol>
                <a:gridCol w="795494">
                  <a:extLst>
                    <a:ext uri="{9D8B030D-6E8A-4147-A177-3AD203B41FA5}">
                      <a16:colId xmlns:a16="http://schemas.microsoft.com/office/drawing/2014/main" val="2282838302"/>
                    </a:ext>
                  </a:extLst>
                </a:gridCol>
                <a:gridCol w="795494">
                  <a:extLst>
                    <a:ext uri="{9D8B030D-6E8A-4147-A177-3AD203B41FA5}">
                      <a16:colId xmlns:a16="http://schemas.microsoft.com/office/drawing/2014/main" val="1435213440"/>
                    </a:ext>
                  </a:extLst>
                </a:gridCol>
                <a:gridCol w="795494">
                  <a:extLst>
                    <a:ext uri="{9D8B030D-6E8A-4147-A177-3AD203B41FA5}">
                      <a16:colId xmlns:a16="http://schemas.microsoft.com/office/drawing/2014/main" val="2479004130"/>
                    </a:ext>
                  </a:extLst>
                </a:gridCol>
                <a:gridCol w="795494">
                  <a:extLst>
                    <a:ext uri="{9D8B030D-6E8A-4147-A177-3AD203B41FA5}">
                      <a16:colId xmlns:a16="http://schemas.microsoft.com/office/drawing/2014/main" val="1945456553"/>
                    </a:ext>
                  </a:extLst>
                </a:gridCol>
                <a:gridCol w="795494">
                  <a:extLst>
                    <a:ext uri="{9D8B030D-6E8A-4147-A177-3AD203B41FA5}">
                      <a16:colId xmlns:a16="http://schemas.microsoft.com/office/drawing/2014/main" val="3931310029"/>
                    </a:ext>
                  </a:extLst>
                </a:gridCol>
              </a:tblGrid>
              <a:tr h="591489">
                <a:tc>
                  <a:txBody>
                    <a:bodyPr/>
                    <a:lstStyle/>
                    <a:p>
                      <a:pPr algn="ctr" fontAlgn="b"/>
                      <a:r>
                        <a:rPr lang="es-MX" sz="1200" b="1" i="0" u="none" strike="noStrike">
                          <a:solidFill>
                            <a:srgbClr val="000000"/>
                          </a:solidFill>
                          <a:effectLst/>
                          <a:latin typeface="Verdana" panose="020B0604030504040204" pitchFamily="34" charset="0"/>
                          <a:ea typeface="Verdana" panose="020B0604030504040204" pitchFamily="34" charset="0"/>
                        </a:rPr>
                        <a:t>Salario Base de Cotización</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MX" sz="1200" b="1" i="0" u="none" strike="noStrike">
                          <a:solidFill>
                            <a:srgbClr val="000000"/>
                          </a:solidFill>
                          <a:effectLst/>
                          <a:latin typeface="Verdana" panose="020B0604030504040204" pitchFamily="34" charset="0"/>
                          <a:ea typeface="Verdana" panose="020B0604030504040204" pitchFamily="34" charset="0"/>
                        </a:rPr>
                        <a:t>2023</a:t>
                      </a:r>
                    </a:p>
                  </a:txBody>
                  <a:tcPr marL="9525" marR="9525" marT="9525" marB="0" anchor="ctr">
                    <a:lnL w="63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MX" sz="1200" b="1" i="0" u="none" strike="noStrike">
                          <a:solidFill>
                            <a:srgbClr val="000000"/>
                          </a:solidFill>
                          <a:effectLst/>
                          <a:latin typeface="Verdana" panose="020B0604030504040204" pitchFamily="34" charset="0"/>
                          <a:ea typeface="Verdana" panose="020B0604030504040204" pitchFamily="34" charset="0"/>
                        </a:rPr>
                        <a:t>2024</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MX" sz="1200" b="1" i="0" u="none" strike="noStrike">
                          <a:solidFill>
                            <a:srgbClr val="000000"/>
                          </a:solidFill>
                          <a:effectLst/>
                          <a:latin typeface="Verdana" panose="020B0604030504040204" pitchFamily="34" charset="0"/>
                          <a:ea typeface="Verdana" panose="020B0604030504040204" pitchFamily="34" charset="0"/>
                        </a:rPr>
                        <a:t>2025</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MX" sz="1200" b="1" i="0" u="none" strike="noStrike">
                          <a:solidFill>
                            <a:srgbClr val="000000"/>
                          </a:solidFill>
                          <a:effectLst/>
                          <a:latin typeface="Verdana" panose="020B0604030504040204" pitchFamily="34" charset="0"/>
                          <a:ea typeface="Verdana" panose="020B0604030504040204" pitchFamily="34" charset="0"/>
                        </a:rPr>
                        <a:t>2026</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MX" sz="1200" b="1" i="0" u="none" strike="noStrike">
                          <a:solidFill>
                            <a:srgbClr val="000000"/>
                          </a:solidFill>
                          <a:effectLst/>
                          <a:latin typeface="Verdana" panose="020B0604030504040204" pitchFamily="34" charset="0"/>
                          <a:ea typeface="Verdana" panose="020B0604030504040204" pitchFamily="34" charset="0"/>
                        </a:rPr>
                        <a:t>2027</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MX" sz="1200" b="1" i="0" u="none" strike="noStrike">
                          <a:solidFill>
                            <a:srgbClr val="000000"/>
                          </a:solidFill>
                          <a:effectLst/>
                          <a:latin typeface="Verdana" panose="020B0604030504040204" pitchFamily="34" charset="0"/>
                          <a:ea typeface="Verdana" panose="020B0604030504040204" pitchFamily="34" charset="0"/>
                        </a:rPr>
                        <a:t>2028</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MX" sz="1200" b="1" i="0" u="none" strike="noStrike">
                          <a:solidFill>
                            <a:srgbClr val="000000"/>
                          </a:solidFill>
                          <a:effectLst/>
                          <a:latin typeface="Verdana" panose="020B0604030504040204" pitchFamily="34" charset="0"/>
                          <a:ea typeface="Verdana" panose="020B0604030504040204" pitchFamily="34" charset="0"/>
                        </a:rPr>
                        <a:t>2029</a:t>
                      </a:r>
                    </a:p>
                  </a:txBody>
                  <a:tcPr marL="9525" marR="9525" marT="9525" marB="0" anchor="ctr">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MX" sz="1200" b="1" i="0" u="none" strike="noStrike">
                          <a:solidFill>
                            <a:srgbClr val="000000"/>
                          </a:solidFill>
                          <a:effectLst/>
                          <a:latin typeface="Verdana" panose="020B0604030504040204" pitchFamily="34" charset="0"/>
                          <a:ea typeface="Verdana" panose="020B0604030504040204" pitchFamily="34" charset="0"/>
                        </a:rPr>
                        <a:t>2030</a:t>
                      </a:r>
                    </a:p>
                  </a:txBody>
                  <a:tcPr marL="9525" marR="9525" marT="9525"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5360968"/>
                  </a:ext>
                </a:extLst>
              </a:tr>
              <a:tr h="303251">
                <a:tc>
                  <a:txBody>
                    <a:bodyPr/>
                    <a:lstStyle/>
                    <a:p>
                      <a:pPr algn="ctr" fontAlgn="b"/>
                      <a:r>
                        <a:rPr lang="es-MX" sz="1200" b="1" i="0" u="none" strike="noStrike">
                          <a:solidFill>
                            <a:srgbClr val="000000"/>
                          </a:solidFill>
                          <a:effectLst/>
                          <a:latin typeface="Verdana" panose="020B0604030504040204" pitchFamily="34" charset="0"/>
                          <a:ea typeface="Verdana" panose="020B0604030504040204" pitchFamily="34" charset="0"/>
                        </a:rPr>
                        <a:t>1.00 SM</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3.150%</a:t>
                      </a:r>
                    </a:p>
                  </a:txBody>
                  <a:tcPr marL="9525" marR="9525" marT="952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3.150%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3.150%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3.150%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3.150%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3.150%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3.150%</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3.150%</a:t>
                      </a:r>
                    </a:p>
                  </a:txBody>
                  <a:tcPr marL="9525" marR="9525" marT="9525" marB="0" anchor="ctr">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922109769"/>
                  </a:ext>
                </a:extLst>
              </a:tr>
              <a:tr h="303251">
                <a:tc>
                  <a:txBody>
                    <a:bodyPr/>
                    <a:lstStyle/>
                    <a:p>
                      <a:pPr algn="ctr" fontAlgn="b"/>
                      <a:r>
                        <a:rPr lang="pt-BR" sz="1200" b="1" i="0" u="none" strike="noStrike">
                          <a:solidFill>
                            <a:srgbClr val="000000"/>
                          </a:solidFill>
                          <a:effectLst/>
                          <a:latin typeface="Verdana" panose="020B0604030504040204" pitchFamily="34" charset="0"/>
                          <a:ea typeface="Verdana" panose="020B0604030504040204" pitchFamily="34" charset="0"/>
                        </a:rPr>
                        <a:t>1.01 SM a 1.50 UMA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DD7EE"/>
                    </a:solidFill>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3.281%</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BDD7EE"/>
                    </a:solidFill>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3.413%</a:t>
                      </a:r>
                    </a:p>
                  </a:txBody>
                  <a:tcPr marL="9525" marR="9525" marT="9525" marB="0" anchor="ctr">
                    <a:lnL>
                      <a:noFill/>
                    </a:lnL>
                    <a:lnR>
                      <a:noFill/>
                    </a:lnR>
                    <a:lnT>
                      <a:noFill/>
                    </a:lnT>
                    <a:lnB>
                      <a:noFill/>
                    </a:lnB>
                    <a:solidFill>
                      <a:srgbClr val="BDD7EE"/>
                    </a:solidFill>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3.544%</a:t>
                      </a:r>
                    </a:p>
                  </a:txBody>
                  <a:tcPr marL="9525" marR="9525" marT="9525" marB="0" anchor="ctr">
                    <a:lnL>
                      <a:noFill/>
                    </a:lnL>
                    <a:lnR>
                      <a:noFill/>
                    </a:lnR>
                    <a:lnT>
                      <a:noFill/>
                    </a:lnT>
                    <a:lnB>
                      <a:noFill/>
                    </a:lnB>
                    <a:solidFill>
                      <a:srgbClr val="BDD7EE"/>
                    </a:solidFill>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3.676%</a:t>
                      </a:r>
                    </a:p>
                  </a:txBody>
                  <a:tcPr marL="9525" marR="9525" marT="9525" marB="0" anchor="ctr">
                    <a:lnL>
                      <a:noFill/>
                    </a:lnL>
                    <a:lnR>
                      <a:noFill/>
                    </a:lnR>
                    <a:lnT>
                      <a:noFill/>
                    </a:lnT>
                    <a:lnB>
                      <a:noFill/>
                    </a:lnB>
                    <a:solidFill>
                      <a:srgbClr val="BDD7EE"/>
                    </a:solidFill>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3.807%</a:t>
                      </a:r>
                    </a:p>
                  </a:txBody>
                  <a:tcPr marL="9525" marR="9525" marT="9525" marB="0" anchor="ctr">
                    <a:lnL>
                      <a:noFill/>
                    </a:lnL>
                    <a:lnR>
                      <a:noFill/>
                    </a:lnR>
                    <a:lnT>
                      <a:noFill/>
                    </a:lnT>
                    <a:lnB>
                      <a:noFill/>
                    </a:lnB>
                    <a:solidFill>
                      <a:srgbClr val="BDD7EE"/>
                    </a:solidFill>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3.939%</a:t>
                      </a:r>
                    </a:p>
                  </a:txBody>
                  <a:tcPr marL="9525" marR="9525" marT="9525" marB="0" anchor="ctr">
                    <a:lnL>
                      <a:noFill/>
                    </a:lnL>
                    <a:lnR>
                      <a:noFill/>
                    </a:lnR>
                    <a:lnT>
                      <a:noFill/>
                    </a:lnT>
                    <a:lnB>
                      <a:noFill/>
                    </a:lnB>
                    <a:solidFill>
                      <a:srgbClr val="BDD7EE"/>
                    </a:solidFill>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4.070%</a:t>
                      </a:r>
                    </a:p>
                  </a:txBody>
                  <a:tcPr marL="9525" marR="9525" marT="9525" marB="0" anchor="ctr">
                    <a:lnL>
                      <a:noFill/>
                    </a:lnL>
                    <a:lnR>
                      <a:noFill/>
                    </a:lnR>
                    <a:lnT>
                      <a:noFill/>
                    </a:lnT>
                    <a:lnB>
                      <a:noFill/>
                    </a:lnB>
                    <a:solidFill>
                      <a:srgbClr val="BDD7EE"/>
                    </a:solidFill>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4.202%</a:t>
                      </a:r>
                    </a:p>
                  </a:txBody>
                  <a:tcPr marL="9525" marR="9525" marT="9525" marB="0" anchor="ctr">
                    <a:lnL>
                      <a:noFill/>
                    </a:lnL>
                    <a:lnR w="12700" cap="flat" cmpd="sng" algn="ctr">
                      <a:solidFill>
                        <a:srgbClr val="000000"/>
                      </a:solidFill>
                      <a:prstDash val="solid"/>
                      <a:round/>
                      <a:headEnd type="none" w="med" len="med"/>
                      <a:tailEnd type="none" w="med" len="med"/>
                    </a:lnR>
                    <a:lnT>
                      <a:noFill/>
                    </a:lnT>
                    <a:lnB>
                      <a:noFill/>
                    </a:lnB>
                    <a:solidFill>
                      <a:srgbClr val="BDD7EE"/>
                    </a:solidFill>
                  </a:tcPr>
                </a:tc>
                <a:extLst>
                  <a:ext uri="{0D108BD9-81ED-4DB2-BD59-A6C34878D82A}">
                    <a16:rowId xmlns:a16="http://schemas.microsoft.com/office/drawing/2014/main" val="2523307338"/>
                  </a:ext>
                </a:extLst>
              </a:tr>
              <a:tr h="303251">
                <a:tc>
                  <a:txBody>
                    <a:bodyPr/>
                    <a:lstStyle/>
                    <a:p>
                      <a:pPr algn="ctr" fontAlgn="b"/>
                      <a:r>
                        <a:rPr lang="pt-BR" sz="1200" b="1" i="0" u="none" strike="noStrike">
                          <a:solidFill>
                            <a:srgbClr val="000000"/>
                          </a:solidFill>
                          <a:effectLst/>
                          <a:latin typeface="Verdana" panose="020B0604030504040204" pitchFamily="34" charset="0"/>
                          <a:ea typeface="Verdana" panose="020B0604030504040204" pitchFamily="34" charset="0"/>
                        </a:rPr>
                        <a:t>1.51 UMA a 2.00 UMA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3.575%</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4.000%</a:t>
                      </a:r>
                    </a:p>
                  </a:txBody>
                  <a:tcPr marL="9525" marR="9525" marT="9525" marB="0" anchor="ctr">
                    <a:lnL>
                      <a:noFill/>
                    </a:lnL>
                    <a:lnR>
                      <a:noFill/>
                    </a:lnR>
                    <a:lnT>
                      <a:noFill/>
                    </a:lnT>
                    <a:lnB>
                      <a:noFill/>
                    </a:lnB>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4.426%</a:t>
                      </a:r>
                    </a:p>
                  </a:txBody>
                  <a:tcPr marL="9525" marR="9525" marT="9525" marB="0" anchor="ctr">
                    <a:lnL>
                      <a:noFill/>
                    </a:lnL>
                    <a:lnR>
                      <a:noFill/>
                    </a:lnR>
                    <a:lnT>
                      <a:noFill/>
                    </a:lnT>
                    <a:lnB>
                      <a:noFill/>
                    </a:lnB>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4.851%</a:t>
                      </a:r>
                    </a:p>
                  </a:txBody>
                  <a:tcPr marL="9525" marR="9525" marT="9525" marB="0" anchor="ctr">
                    <a:lnL>
                      <a:noFill/>
                    </a:lnL>
                    <a:lnR>
                      <a:noFill/>
                    </a:lnR>
                    <a:lnT>
                      <a:noFill/>
                    </a:lnT>
                    <a:lnB>
                      <a:noFill/>
                    </a:lnB>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5.276%</a:t>
                      </a:r>
                    </a:p>
                  </a:txBody>
                  <a:tcPr marL="9525" marR="9525" marT="9525" marB="0" anchor="ctr">
                    <a:lnL>
                      <a:noFill/>
                    </a:lnL>
                    <a:lnR>
                      <a:noFill/>
                    </a:lnR>
                    <a:lnT>
                      <a:noFill/>
                    </a:lnT>
                    <a:lnB>
                      <a:noFill/>
                    </a:lnB>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5.701%</a:t>
                      </a:r>
                    </a:p>
                  </a:txBody>
                  <a:tcPr marL="9525" marR="9525" marT="9525" marB="0" anchor="ctr">
                    <a:lnL>
                      <a:noFill/>
                    </a:lnL>
                    <a:lnR>
                      <a:noFill/>
                    </a:lnR>
                    <a:lnT>
                      <a:noFill/>
                    </a:lnT>
                    <a:lnB>
                      <a:noFill/>
                    </a:lnB>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6.126%</a:t>
                      </a:r>
                    </a:p>
                  </a:txBody>
                  <a:tcPr marL="9525" marR="9525" marT="9525" marB="0" anchor="ctr">
                    <a:lnL>
                      <a:noFill/>
                    </a:lnL>
                    <a:lnR>
                      <a:noFill/>
                    </a:lnR>
                    <a:lnT>
                      <a:noFill/>
                    </a:lnT>
                    <a:lnB>
                      <a:noFill/>
                    </a:lnB>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6.552%</a:t>
                      </a:r>
                    </a:p>
                  </a:txBody>
                  <a:tcPr marL="9525" marR="9525" marT="9525"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484702336"/>
                  </a:ext>
                </a:extLst>
              </a:tr>
              <a:tr h="303251">
                <a:tc>
                  <a:txBody>
                    <a:bodyPr/>
                    <a:lstStyle/>
                    <a:p>
                      <a:pPr algn="ctr" fontAlgn="b"/>
                      <a:r>
                        <a:rPr lang="pt-BR" sz="1200" b="1" i="0" u="none" strike="noStrike">
                          <a:solidFill>
                            <a:srgbClr val="000000"/>
                          </a:solidFill>
                          <a:effectLst/>
                          <a:latin typeface="Verdana" panose="020B0604030504040204" pitchFamily="34" charset="0"/>
                          <a:ea typeface="Verdana" panose="020B0604030504040204" pitchFamily="34" charset="0"/>
                        </a:rPr>
                        <a:t>2.01 UMA a 2.50 UMA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DD7EE"/>
                    </a:solidFill>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3.751%</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BDD7EE"/>
                    </a:solidFill>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4.353%</a:t>
                      </a:r>
                    </a:p>
                  </a:txBody>
                  <a:tcPr marL="9525" marR="9525" marT="9525" marB="0" anchor="ctr">
                    <a:lnL>
                      <a:noFill/>
                    </a:lnL>
                    <a:lnR>
                      <a:noFill/>
                    </a:lnR>
                    <a:lnT>
                      <a:noFill/>
                    </a:lnT>
                    <a:lnB>
                      <a:noFill/>
                    </a:lnB>
                    <a:solidFill>
                      <a:srgbClr val="BDD7EE"/>
                    </a:solidFill>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4.954%</a:t>
                      </a:r>
                    </a:p>
                  </a:txBody>
                  <a:tcPr marL="9525" marR="9525" marT="9525" marB="0" anchor="ctr">
                    <a:lnL>
                      <a:noFill/>
                    </a:lnL>
                    <a:lnR>
                      <a:noFill/>
                    </a:lnR>
                    <a:lnT>
                      <a:noFill/>
                    </a:lnT>
                    <a:lnB>
                      <a:noFill/>
                    </a:lnB>
                    <a:solidFill>
                      <a:srgbClr val="BDD7EE"/>
                    </a:solidFill>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5.556%</a:t>
                      </a:r>
                    </a:p>
                  </a:txBody>
                  <a:tcPr marL="9525" marR="9525" marT="9525" marB="0" anchor="ctr">
                    <a:lnL>
                      <a:noFill/>
                    </a:lnL>
                    <a:lnR>
                      <a:noFill/>
                    </a:lnR>
                    <a:lnT>
                      <a:noFill/>
                    </a:lnT>
                    <a:lnB>
                      <a:noFill/>
                    </a:lnB>
                    <a:solidFill>
                      <a:srgbClr val="BDD7EE"/>
                    </a:solidFill>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6.157%</a:t>
                      </a:r>
                    </a:p>
                  </a:txBody>
                  <a:tcPr marL="9525" marR="9525" marT="9525" marB="0" anchor="ctr">
                    <a:lnL>
                      <a:noFill/>
                    </a:lnL>
                    <a:lnR>
                      <a:noFill/>
                    </a:lnR>
                    <a:lnT>
                      <a:noFill/>
                    </a:lnT>
                    <a:lnB>
                      <a:noFill/>
                    </a:lnB>
                    <a:solidFill>
                      <a:srgbClr val="BDD7EE"/>
                    </a:solidFill>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6.759%</a:t>
                      </a:r>
                    </a:p>
                  </a:txBody>
                  <a:tcPr marL="9525" marR="9525" marT="9525" marB="0" anchor="ctr">
                    <a:lnL>
                      <a:noFill/>
                    </a:lnL>
                    <a:lnR>
                      <a:noFill/>
                    </a:lnR>
                    <a:lnT>
                      <a:noFill/>
                    </a:lnT>
                    <a:lnB>
                      <a:noFill/>
                    </a:lnB>
                    <a:solidFill>
                      <a:srgbClr val="BDD7EE"/>
                    </a:solidFill>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7.360%</a:t>
                      </a:r>
                    </a:p>
                  </a:txBody>
                  <a:tcPr marL="9525" marR="9525" marT="9525" marB="0" anchor="ctr">
                    <a:lnL>
                      <a:noFill/>
                    </a:lnL>
                    <a:lnR>
                      <a:noFill/>
                    </a:lnR>
                    <a:lnT>
                      <a:noFill/>
                    </a:lnT>
                    <a:lnB>
                      <a:noFill/>
                    </a:lnB>
                    <a:solidFill>
                      <a:srgbClr val="BDD7EE"/>
                    </a:solidFill>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7.962%</a:t>
                      </a:r>
                    </a:p>
                  </a:txBody>
                  <a:tcPr marL="9525" marR="9525" marT="9525" marB="0" anchor="ctr">
                    <a:lnL>
                      <a:noFill/>
                    </a:lnL>
                    <a:lnR w="12700" cap="flat" cmpd="sng" algn="ctr">
                      <a:solidFill>
                        <a:srgbClr val="000000"/>
                      </a:solidFill>
                      <a:prstDash val="solid"/>
                      <a:round/>
                      <a:headEnd type="none" w="med" len="med"/>
                      <a:tailEnd type="none" w="med" len="med"/>
                    </a:lnR>
                    <a:lnT>
                      <a:noFill/>
                    </a:lnT>
                    <a:lnB>
                      <a:noFill/>
                    </a:lnB>
                    <a:solidFill>
                      <a:srgbClr val="BDD7EE"/>
                    </a:solidFill>
                  </a:tcPr>
                </a:tc>
                <a:extLst>
                  <a:ext uri="{0D108BD9-81ED-4DB2-BD59-A6C34878D82A}">
                    <a16:rowId xmlns:a16="http://schemas.microsoft.com/office/drawing/2014/main" val="2555670512"/>
                  </a:ext>
                </a:extLst>
              </a:tr>
              <a:tr h="303251">
                <a:tc>
                  <a:txBody>
                    <a:bodyPr/>
                    <a:lstStyle/>
                    <a:p>
                      <a:pPr algn="ctr" fontAlgn="b"/>
                      <a:r>
                        <a:rPr lang="pt-BR" sz="1200" b="1" i="0" u="none" strike="noStrike">
                          <a:solidFill>
                            <a:srgbClr val="000000"/>
                          </a:solidFill>
                          <a:effectLst/>
                          <a:latin typeface="Verdana" panose="020B0604030504040204" pitchFamily="34" charset="0"/>
                          <a:ea typeface="Verdana" panose="020B0604030504040204" pitchFamily="34" charset="0"/>
                        </a:rPr>
                        <a:t>2.51 UMA a 3.00 UMA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3.869%</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4.588%</a:t>
                      </a:r>
                    </a:p>
                  </a:txBody>
                  <a:tcPr marL="9525" marR="9525" marT="9525" marB="0" anchor="ctr">
                    <a:lnL>
                      <a:noFill/>
                    </a:lnL>
                    <a:lnR>
                      <a:noFill/>
                    </a:lnR>
                    <a:lnT>
                      <a:noFill/>
                    </a:lnT>
                    <a:lnB>
                      <a:noFill/>
                    </a:lnB>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5.307%</a:t>
                      </a:r>
                    </a:p>
                  </a:txBody>
                  <a:tcPr marL="9525" marR="9525" marT="9525" marB="0" anchor="ctr">
                    <a:lnL>
                      <a:noFill/>
                    </a:lnL>
                    <a:lnR>
                      <a:noFill/>
                    </a:lnR>
                    <a:lnT>
                      <a:noFill/>
                    </a:lnT>
                    <a:lnB>
                      <a:noFill/>
                    </a:lnB>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6.026%</a:t>
                      </a:r>
                    </a:p>
                  </a:txBody>
                  <a:tcPr marL="9525" marR="9525" marT="9525" marB="0" anchor="ctr">
                    <a:lnL>
                      <a:noFill/>
                    </a:lnL>
                    <a:lnR>
                      <a:noFill/>
                    </a:lnR>
                    <a:lnT>
                      <a:noFill/>
                    </a:lnT>
                    <a:lnB>
                      <a:noFill/>
                    </a:lnB>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6.745%</a:t>
                      </a:r>
                    </a:p>
                  </a:txBody>
                  <a:tcPr marL="9525" marR="9525" marT="9525" marB="0" anchor="ctr">
                    <a:lnL>
                      <a:noFill/>
                    </a:lnL>
                    <a:lnR>
                      <a:noFill/>
                    </a:lnR>
                    <a:lnT>
                      <a:noFill/>
                    </a:lnT>
                    <a:lnB>
                      <a:noFill/>
                    </a:lnB>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7.464%</a:t>
                      </a:r>
                    </a:p>
                  </a:txBody>
                  <a:tcPr marL="9525" marR="9525" marT="9525" marB="0" anchor="ctr">
                    <a:lnL>
                      <a:noFill/>
                    </a:lnL>
                    <a:lnR>
                      <a:noFill/>
                    </a:lnR>
                    <a:lnT>
                      <a:noFill/>
                    </a:lnT>
                    <a:lnB>
                      <a:noFill/>
                    </a:lnB>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8.183%</a:t>
                      </a:r>
                    </a:p>
                  </a:txBody>
                  <a:tcPr marL="9525" marR="9525" marT="9525" marB="0" anchor="ctr">
                    <a:lnL>
                      <a:noFill/>
                    </a:lnL>
                    <a:lnR>
                      <a:noFill/>
                    </a:lnR>
                    <a:lnT>
                      <a:noFill/>
                    </a:lnT>
                    <a:lnB>
                      <a:noFill/>
                    </a:lnB>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8.902%</a:t>
                      </a:r>
                    </a:p>
                  </a:txBody>
                  <a:tcPr marL="9525" marR="9525" marT="9525"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731218791"/>
                  </a:ext>
                </a:extLst>
              </a:tr>
              <a:tr h="303251">
                <a:tc>
                  <a:txBody>
                    <a:bodyPr/>
                    <a:lstStyle/>
                    <a:p>
                      <a:pPr algn="ctr" fontAlgn="b"/>
                      <a:r>
                        <a:rPr lang="pt-BR" sz="1200" b="1" i="0" u="none" strike="noStrike">
                          <a:solidFill>
                            <a:srgbClr val="000000"/>
                          </a:solidFill>
                          <a:effectLst/>
                          <a:latin typeface="Verdana" panose="020B0604030504040204" pitchFamily="34" charset="0"/>
                          <a:ea typeface="Verdana" panose="020B0604030504040204" pitchFamily="34" charset="0"/>
                        </a:rPr>
                        <a:t>3.01 UMA a 3.50 UMA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BDD7EE"/>
                    </a:solidFill>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3.953%</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solidFill>
                      <a:srgbClr val="BDD7EE"/>
                    </a:solidFill>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4.756%</a:t>
                      </a:r>
                    </a:p>
                  </a:txBody>
                  <a:tcPr marL="9525" marR="9525" marT="9525" marB="0" anchor="ctr">
                    <a:lnL>
                      <a:noFill/>
                    </a:lnL>
                    <a:lnR>
                      <a:noFill/>
                    </a:lnR>
                    <a:lnT>
                      <a:noFill/>
                    </a:lnT>
                    <a:lnB>
                      <a:noFill/>
                    </a:lnB>
                    <a:solidFill>
                      <a:srgbClr val="BDD7EE"/>
                    </a:solidFill>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5.559%</a:t>
                      </a:r>
                    </a:p>
                  </a:txBody>
                  <a:tcPr marL="9525" marR="9525" marT="9525" marB="0" anchor="ctr">
                    <a:lnL>
                      <a:noFill/>
                    </a:lnL>
                    <a:lnR>
                      <a:noFill/>
                    </a:lnR>
                    <a:lnT>
                      <a:noFill/>
                    </a:lnT>
                    <a:lnB>
                      <a:noFill/>
                    </a:lnB>
                    <a:solidFill>
                      <a:srgbClr val="BDD7EE"/>
                    </a:solidFill>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6.361%</a:t>
                      </a:r>
                    </a:p>
                  </a:txBody>
                  <a:tcPr marL="9525" marR="9525" marT="9525" marB="0" anchor="ctr">
                    <a:lnL>
                      <a:noFill/>
                    </a:lnL>
                    <a:lnR>
                      <a:noFill/>
                    </a:lnR>
                    <a:lnT>
                      <a:noFill/>
                    </a:lnT>
                    <a:lnB>
                      <a:noFill/>
                    </a:lnB>
                    <a:solidFill>
                      <a:srgbClr val="BDD7EE"/>
                    </a:solidFill>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7.164%</a:t>
                      </a:r>
                    </a:p>
                  </a:txBody>
                  <a:tcPr marL="9525" marR="9525" marT="9525" marB="0" anchor="ctr">
                    <a:lnL>
                      <a:noFill/>
                    </a:lnL>
                    <a:lnR>
                      <a:noFill/>
                    </a:lnR>
                    <a:lnT>
                      <a:noFill/>
                    </a:lnT>
                    <a:lnB>
                      <a:noFill/>
                    </a:lnB>
                    <a:solidFill>
                      <a:srgbClr val="BDD7EE"/>
                    </a:solidFill>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7.967%</a:t>
                      </a:r>
                    </a:p>
                  </a:txBody>
                  <a:tcPr marL="9525" marR="9525" marT="9525" marB="0" anchor="ctr">
                    <a:lnL>
                      <a:noFill/>
                    </a:lnL>
                    <a:lnR>
                      <a:noFill/>
                    </a:lnR>
                    <a:lnT>
                      <a:noFill/>
                    </a:lnT>
                    <a:lnB>
                      <a:noFill/>
                    </a:lnB>
                    <a:solidFill>
                      <a:srgbClr val="BDD7EE"/>
                    </a:solidFill>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8.770%</a:t>
                      </a:r>
                    </a:p>
                  </a:txBody>
                  <a:tcPr marL="9525" marR="9525" marT="9525" marB="0" anchor="ctr">
                    <a:lnL>
                      <a:noFill/>
                    </a:lnL>
                    <a:lnR>
                      <a:noFill/>
                    </a:lnR>
                    <a:lnT>
                      <a:noFill/>
                    </a:lnT>
                    <a:lnB>
                      <a:noFill/>
                    </a:lnB>
                    <a:solidFill>
                      <a:srgbClr val="BDD7EE"/>
                    </a:solidFill>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9.573%</a:t>
                      </a:r>
                    </a:p>
                  </a:txBody>
                  <a:tcPr marL="9525" marR="9525" marT="9525" marB="0" anchor="ctr">
                    <a:lnL>
                      <a:noFill/>
                    </a:lnL>
                    <a:lnR w="12700" cap="flat" cmpd="sng" algn="ctr">
                      <a:solidFill>
                        <a:srgbClr val="000000"/>
                      </a:solidFill>
                      <a:prstDash val="solid"/>
                      <a:round/>
                      <a:headEnd type="none" w="med" len="med"/>
                      <a:tailEnd type="none" w="med" len="med"/>
                    </a:lnR>
                    <a:lnT>
                      <a:noFill/>
                    </a:lnT>
                    <a:lnB>
                      <a:noFill/>
                    </a:lnB>
                    <a:solidFill>
                      <a:srgbClr val="BDD7EE"/>
                    </a:solidFill>
                  </a:tcPr>
                </a:tc>
                <a:extLst>
                  <a:ext uri="{0D108BD9-81ED-4DB2-BD59-A6C34878D82A}">
                    <a16:rowId xmlns:a16="http://schemas.microsoft.com/office/drawing/2014/main" val="3385702740"/>
                  </a:ext>
                </a:extLst>
              </a:tr>
              <a:tr h="303251">
                <a:tc>
                  <a:txBody>
                    <a:bodyPr/>
                    <a:lstStyle/>
                    <a:p>
                      <a:pPr algn="ctr" fontAlgn="b"/>
                      <a:r>
                        <a:rPr lang="pt-BR" sz="1200" b="1" i="0" u="none" strike="noStrike">
                          <a:solidFill>
                            <a:srgbClr val="000000"/>
                          </a:solidFill>
                          <a:effectLst/>
                          <a:latin typeface="Verdana" panose="020B0604030504040204" pitchFamily="34" charset="0"/>
                          <a:ea typeface="Verdana" panose="020B0604030504040204" pitchFamily="34" charset="0"/>
                        </a:rPr>
                        <a:t>3.51 UMA a 4.00 UMA</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4.016%</a:t>
                      </a:r>
                    </a:p>
                  </a:txBody>
                  <a:tcPr marL="9525" marR="9525" marT="9525" marB="0" anchor="ctr">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4.882%</a:t>
                      </a:r>
                    </a:p>
                  </a:txBody>
                  <a:tcPr marL="9525" marR="9525" marT="9525" marB="0" anchor="ctr">
                    <a:lnL>
                      <a:noFill/>
                    </a:lnL>
                    <a:lnR>
                      <a:noFill/>
                    </a:lnR>
                    <a:lnT>
                      <a:noFill/>
                    </a:lnT>
                    <a:lnB>
                      <a:noFill/>
                    </a:lnB>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5.747%</a:t>
                      </a:r>
                    </a:p>
                  </a:txBody>
                  <a:tcPr marL="9525" marR="9525" marT="9525" marB="0" anchor="ctr">
                    <a:lnL>
                      <a:noFill/>
                    </a:lnL>
                    <a:lnR>
                      <a:noFill/>
                    </a:lnR>
                    <a:lnT>
                      <a:noFill/>
                    </a:lnT>
                    <a:lnB>
                      <a:noFill/>
                    </a:lnB>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6.613%</a:t>
                      </a:r>
                    </a:p>
                  </a:txBody>
                  <a:tcPr marL="9525" marR="9525" marT="9525" marB="0" anchor="ctr">
                    <a:lnL>
                      <a:noFill/>
                    </a:lnL>
                    <a:lnR>
                      <a:noFill/>
                    </a:lnR>
                    <a:lnT>
                      <a:noFill/>
                    </a:lnT>
                    <a:lnB>
                      <a:noFill/>
                    </a:lnB>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7.479%</a:t>
                      </a:r>
                    </a:p>
                  </a:txBody>
                  <a:tcPr marL="9525" marR="9525" marT="9525" marB="0" anchor="ctr">
                    <a:lnL>
                      <a:noFill/>
                    </a:lnL>
                    <a:lnR>
                      <a:noFill/>
                    </a:lnR>
                    <a:lnT>
                      <a:noFill/>
                    </a:lnT>
                    <a:lnB>
                      <a:noFill/>
                    </a:lnB>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8.345%</a:t>
                      </a:r>
                    </a:p>
                  </a:txBody>
                  <a:tcPr marL="9525" marR="9525" marT="9525" marB="0" anchor="ctr">
                    <a:lnL>
                      <a:noFill/>
                    </a:lnL>
                    <a:lnR>
                      <a:noFill/>
                    </a:lnR>
                    <a:lnT>
                      <a:noFill/>
                    </a:lnT>
                    <a:lnB>
                      <a:noFill/>
                    </a:lnB>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9.211%</a:t>
                      </a:r>
                    </a:p>
                  </a:txBody>
                  <a:tcPr marL="9525" marR="9525" marT="9525" marB="0" anchor="ctr">
                    <a:lnL>
                      <a:noFill/>
                    </a:lnL>
                    <a:lnR>
                      <a:noFill/>
                    </a:lnR>
                    <a:lnT>
                      <a:noFill/>
                    </a:lnT>
                    <a:lnB>
                      <a:noFill/>
                    </a:lnB>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10.077%</a:t>
                      </a:r>
                    </a:p>
                  </a:txBody>
                  <a:tcPr marL="9525" marR="9525" marT="9525"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644583149"/>
                  </a:ext>
                </a:extLst>
              </a:tr>
              <a:tr h="315261">
                <a:tc>
                  <a:txBody>
                    <a:bodyPr/>
                    <a:lstStyle/>
                    <a:p>
                      <a:pPr algn="ctr" fontAlgn="b"/>
                      <a:r>
                        <a:rPr lang="es-MX" sz="1200" b="1" i="0" u="none" strike="noStrike">
                          <a:solidFill>
                            <a:srgbClr val="000000"/>
                          </a:solidFill>
                          <a:effectLst/>
                          <a:latin typeface="Verdana" panose="020B0604030504040204" pitchFamily="34" charset="0"/>
                          <a:ea typeface="Verdana" panose="020B0604030504040204" pitchFamily="34" charset="0"/>
                        </a:rPr>
                        <a:t>4.01 UMA en adelante</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DD7EE"/>
                    </a:solidFill>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4.241%</a:t>
                      </a:r>
                    </a:p>
                  </a:txBody>
                  <a:tcPr marL="9525" marR="9525" marT="9525" marB="0" anchor="ctr">
                    <a:lnL w="635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BDD7EE"/>
                    </a:solidFill>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5.331%</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BDD7EE"/>
                    </a:solidFill>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6.422%</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BDD7EE"/>
                    </a:solidFill>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7.513%</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BDD7EE"/>
                    </a:solidFill>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8.603%</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BDD7EE"/>
                    </a:solidFill>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9.694%</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BDD7EE"/>
                    </a:solidFill>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10.784%</a:t>
                      </a:r>
                    </a:p>
                  </a:txBody>
                  <a:tcPr marL="9525" marR="9525" marT="9525" marB="0" anchor="ctr">
                    <a:lnL>
                      <a:noFill/>
                    </a:lnL>
                    <a:lnR>
                      <a:noFill/>
                    </a:lnR>
                    <a:lnT>
                      <a:noFill/>
                    </a:lnT>
                    <a:lnB w="12700" cap="flat" cmpd="sng" algn="ctr">
                      <a:solidFill>
                        <a:srgbClr val="000000"/>
                      </a:solidFill>
                      <a:prstDash val="solid"/>
                      <a:round/>
                      <a:headEnd type="none" w="med" len="med"/>
                      <a:tailEnd type="none" w="med" len="med"/>
                    </a:lnB>
                    <a:solidFill>
                      <a:srgbClr val="BDD7EE"/>
                    </a:solidFill>
                  </a:tcPr>
                </a:tc>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11.875%</a:t>
                      </a:r>
                    </a:p>
                  </a:txBody>
                  <a:tcPr marL="9525" marR="9525" marT="9525"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BDD7EE"/>
                    </a:solidFill>
                  </a:tcPr>
                </a:tc>
                <a:extLst>
                  <a:ext uri="{0D108BD9-81ED-4DB2-BD59-A6C34878D82A}">
                    <a16:rowId xmlns:a16="http://schemas.microsoft.com/office/drawing/2014/main" val="765562100"/>
                  </a:ext>
                </a:extLst>
              </a:tr>
            </a:tbl>
          </a:graphicData>
        </a:graphic>
      </p:graphicFrame>
    </p:spTree>
    <p:extLst>
      <p:ext uri="{BB962C8B-B14F-4D97-AF65-F5344CB8AC3E}">
        <p14:creationId xmlns:p14="http://schemas.microsoft.com/office/powerpoint/2010/main" val="35085197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a:ln>
                  <a:noFill/>
                </a:ln>
                <a:solidFill>
                  <a:schemeClr val="accent5">
                    <a:lumMod val="75000"/>
                  </a:schemeClr>
                </a:solidFill>
                <a:effectLst/>
                <a:uLnTx/>
                <a:uFillTx/>
                <a:latin typeface="Verdana" panose="020B0604030504040204" pitchFamily="34" charset="0"/>
                <a:ea typeface="Verdana" panose="020B0604030504040204" pitchFamily="34" charset="0"/>
                <a:cs typeface="Verdana" panose="020B0604030504040204" pitchFamily="34" charset="0"/>
              </a:rPr>
              <a:t>Del régimen financiero</a:t>
            </a:r>
            <a:endParaRPr kumimoji="0" lang="en-US" sz="2000" b="1" i="0" u="none" strike="noStrike" kern="0" cap="none" spc="0" normalizeH="0" baseline="0" noProof="0">
              <a:ln>
                <a:noFill/>
              </a:ln>
              <a:solidFill>
                <a:schemeClr val="accent5">
                  <a:lumMod val="75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Ley del Seguro Social</a:t>
            </a:r>
          </a:p>
        </p:txBody>
      </p:sp>
      <p:sp>
        <p:nvSpPr>
          <p:cNvPr id="10"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1426578"/>
            <a:ext cx="8628076" cy="42814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indent="0" defTabSz="914400" eaLnBrk="1" hangingPunct="1">
              <a:lnSpc>
                <a:spcPct val="140000"/>
              </a:lnSpc>
              <a:buClr>
                <a:srgbClr val="1E3960"/>
              </a:buClr>
              <a:buNone/>
              <a:defRPr/>
            </a:pPr>
            <a:r>
              <a:rPr kumimoji="0" lang="es-MX" sz="1800" b="1"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rPr>
              <a:t>Tercer Transitorio.</a:t>
            </a:r>
            <a:r>
              <a:rPr lang="es-MX" sz="1800">
                <a:latin typeface="Verdana" panose="020B0604030504040204" pitchFamily="34" charset="0"/>
                <a:ea typeface="Verdana" panose="020B0604030504040204" pitchFamily="34" charset="0"/>
              </a:rPr>
              <a:t> La cuota a cargo del Gobierno Federal prevista en el artículo 168, fracción IV, de la Ley del Seguro Social será aplicable a partir del 1 de enero de 2023.</a:t>
            </a:r>
          </a:p>
          <a:p>
            <a:pPr marL="0" indent="0" defTabSz="914400" eaLnBrk="1" hangingPunct="1">
              <a:lnSpc>
                <a:spcPct val="140000"/>
              </a:lnSpc>
              <a:buClr>
                <a:srgbClr val="1E3960"/>
              </a:buClr>
              <a:buNone/>
              <a:defRPr/>
            </a:pPr>
            <a:r>
              <a:rPr lang="es-MX" sz="1800">
                <a:latin typeface="Verdana" panose="020B0604030504040204" pitchFamily="34" charset="0"/>
                <a:ea typeface="Verdana" panose="020B0604030504040204" pitchFamily="34" charset="0"/>
              </a:rPr>
              <a:t>Del 1 de enero al 31 de diciembre de 2023, el Gobierno Federal cubrirá mensualmente en los ramos de cesantía en edad avanzada y vejez, una cantidad por cada día de salario cotizado, por concepto de cuota social para los trabajadores que ganen de cuatro punto cero uno hasta siete punto cero nueve veces la Unidad de Medida y Actualización, que se depositará en la cuenta individual de cada trabajador asegurado conforme a la tabla siguiente:</a:t>
            </a:r>
            <a:endParaRPr kumimoji="0" lang="es-MX" sz="1800" b="0" i="0" u="none" strike="noStrike" kern="0" cap="none" spc="0" normalizeH="0" baseline="0" noProof="0">
              <a:ln>
                <a:noFill/>
              </a:ln>
              <a:solidFill>
                <a:srgbClr val="000000"/>
              </a:solidFill>
              <a:effectLst/>
              <a:uLnTx/>
              <a:uFillTx/>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4280412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a:ln>
                  <a:noFill/>
                </a:ln>
                <a:solidFill>
                  <a:schemeClr val="accent5">
                    <a:lumMod val="75000"/>
                  </a:schemeClr>
                </a:solidFill>
                <a:effectLst/>
                <a:uLnTx/>
                <a:uFillTx/>
                <a:latin typeface="Verdana" panose="020B0604030504040204" pitchFamily="34" charset="0"/>
                <a:ea typeface="Verdana" panose="020B0604030504040204" pitchFamily="34" charset="0"/>
                <a:cs typeface="Verdana" panose="020B0604030504040204" pitchFamily="34" charset="0"/>
              </a:rPr>
              <a:t>Del régimen financiero</a:t>
            </a:r>
            <a:endParaRPr kumimoji="0" lang="en-US" sz="2000" b="1" i="0" u="none" strike="noStrike" kern="0" cap="none" spc="0" normalizeH="0" baseline="0" noProof="0">
              <a:ln>
                <a:noFill/>
              </a:ln>
              <a:solidFill>
                <a:schemeClr val="accent5">
                  <a:lumMod val="75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Ley del Seguro Social</a:t>
            </a:r>
          </a:p>
        </p:txBody>
      </p:sp>
      <p:graphicFrame>
        <p:nvGraphicFramePr>
          <p:cNvPr id="3" name="Table 2">
            <a:extLst>
              <a:ext uri="{FF2B5EF4-FFF2-40B4-BE49-F238E27FC236}">
                <a16:creationId xmlns:a16="http://schemas.microsoft.com/office/drawing/2014/main" id="{89E07219-3BBC-4BE3-AB0C-5880BBB1F419}"/>
              </a:ext>
            </a:extLst>
          </p:cNvPr>
          <p:cNvGraphicFramePr>
            <a:graphicFrameLocks noGrp="1"/>
          </p:cNvGraphicFramePr>
          <p:nvPr>
            <p:extLst>
              <p:ext uri="{D42A27DB-BD31-4B8C-83A1-F6EECF244321}">
                <p14:modId xmlns:p14="http://schemas.microsoft.com/office/powerpoint/2010/main" val="365846325"/>
              </p:ext>
            </p:extLst>
          </p:nvPr>
        </p:nvGraphicFramePr>
        <p:xfrm>
          <a:off x="1926336" y="1475940"/>
          <a:ext cx="5315712" cy="3223342"/>
        </p:xfrm>
        <a:graphic>
          <a:graphicData uri="http://schemas.openxmlformats.org/drawingml/2006/table">
            <a:tbl>
              <a:tblPr/>
              <a:tblGrid>
                <a:gridCol w="1761950">
                  <a:extLst>
                    <a:ext uri="{9D8B030D-6E8A-4147-A177-3AD203B41FA5}">
                      <a16:colId xmlns:a16="http://schemas.microsoft.com/office/drawing/2014/main" val="330848890"/>
                    </a:ext>
                  </a:extLst>
                </a:gridCol>
                <a:gridCol w="1657426">
                  <a:extLst>
                    <a:ext uri="{9D8B030D-6E8A-4147-A177-3AD203B41FA5}">
                      <a16:colId xmlns:a16="http://schemas.microsoft.com/office/drawing/2014/main" val="1386469977"/>
                    </a:ext>
                  </a:extLst>
                </a:gridCol>
                <a:gridCol w="1896336">
                  <a:extLst>
                    <a:ext uri="{9D8B030D-6E8A-4147-A177-3AD203B41FA5}">
                      <a16:colId xmlns:a16="http://schemas.microsoft.com/office/drawing/2014/main" val="309286619"/>
                    </a:ext>
                  </a:extLst>
                </a:gridCol>
              </a:tblGrid>
              <a:tr h="810909">
                <a:tc>
                  <a:txBody>
                    <a:bodyPr/>
                    <a:lstStyle/>
                    <a:p>
                      <a:pPr algn="ctr" fontAlgn="t"/>
                      <a:r>
                        <a:rPr lang="es-MX" sz="1200" b="1" i="0" u="none" strike="noStrike">
                          <a:solidFill>
                            <a:srgbClr val="333333"/>
                          </a:solidFill>
                          <a:effectLst/>
                          <a:latin typeface="Verdana" panose="020B0604030504040204" pitchFamily="34" charset="0"/>
                          <a:ea typeface="Verdana" panose="020B0604030504040204" pitchFamily="34" charset="0"/>
                        </a:rPr>
                        <a:t>SBC del trabajador </a:t>
                      </a:r>
                    </a:p>
                  </a:txBody>
                  <a:tcPr marL="9525" marR="9525" marT="9525"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DDDDDD"/>
                    </a:solidFill>
                  </a:tcPr>
                </a:tc>
                <a:tc>
                  <a:txBody>
                    <a:bodyPr/>
                    <a:lstStyle/>
                    <a:p>
                      <a:pPr algn="ctr" fontAlgn="t"/>
                      <a:r>
                        <a:rPr lang="es-MX" sz="1200" b="1" i="0" u="none" strike="noStrike">
                          <a:solidFill>
                            <a:srgbClr val="333333"/>
                          </a:solidFill>
                          <a:effectLst/>
                          <a:latin typeface="Verdana" panose="020B0604030504040204" pitchFamily="34" charset="0"/>
                          <a:ea typeface="Verdana" panose="020B0604030504040204" pitchFamily="34" charset="0"/>
                        </a:rPr>
                        <a:t>Cuota Social Diaria</a:t>
                      </a: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solidFill>
                      <a:srgbClr val="DDDDDD"/>
                    </a:solidFill>
                  </a:tcPr>
                </a:tc>
                <a:tc>
                  <a:txBody>
                    <a:bodyPr/>
                    <a:lstStyle/>
                    <a:p>
                      <a:pPr algn="ctr" fontAlgn="t"/>
                      <a:r>
                        <a:rPr lang="es-MX" sz="1200" b="1" i="0" u="none" strike="noStrike">
                          <a:solidFill>
                            <a:srgbClr val="333333"/>
                          </a:solidFill>
                          <a:effectLst/>
                          <a:latin typeface="Verdana" panose="020B0604030504040204" pitchFamily="34" charset="0"/>
                          <a:ea typeface="Verdana" panose="020B0604030504040204" pitchFamily="34" charset="0"/>
                        </a:rPr>
                        <a:t>Cuota Social Mensual</a:t>
                      </a:r>
                    </a:p>
                  </a:txBody>
                  <a:tcPr marL="9525" marR="9525" marT="9525"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DDDDDD"/>
                    </a:solidFill>
                  </a:tcPr>
                </a:tc>
                <a:extLst>
                  <a:ext uri="{0D108BD9-81ED-4DB2-BD59-A6C34878D82A}">
                    <a16:rowId xmlns:a16="http://schemas.microsoft.com/office/drawing/2014/main" val="3003237445"/>
                  </a:ext>
                </a:extLst>
              </a:tr>
              <a:tr h="429155">
                <a:tc>
                  <a:txBody>
                    <a:bodyPr/>
                    <a:lstStyle/>
                    <a:p>
                      <a:pPr algn="ctr" fontAlgn="t"/>
                      <a:r>
                        <a:rPr lang="es-MX" sz="1200" b="0" i="0" u="none" strike="noStrike">
                          <a:solidFill>
                            <a:srgbClr val="333333"/>
                          </a:solidFill>
                          <a:effectLst/>
                          <a:latin typeface="Verdana" panose="020B0604030504040204" pitchFamily="34" charset="0"/>
                          <a:ea typeface="Verdana" panose="020B0604030504040204" pitchFamily="34" charset="0"/>
                        </a:rPr>
                        <a:t>1.00 SM</a:t>
                      </a: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solidFill>
                      <a:srgbClr val="FFFFFF"/>
                    </a:solidFill>
                  </a:tcPr>
                </a:tc>
                <a:tc>
                  <a:txBody>
                    <a:bodyPr/>
                    <a:lstStyle/>
                    <a:p>
                      <a:pPr algn="r" fontAlgn="t"/>
                      <a:r>
                        <a:rPr lang="es-MX" sz="1200" b="0" i="0" u="none" strike="noStrike">
                          <a:solidFill>
                            <a:srgbClr val="333333"/>
                          </a:solidFill>
                          <a:effectLst/>
                          <a:latin typeface="Verdana" panose="020B0604030504040204" pitchFamily="34" charset="0"/>
                          <a:ea typeface="Verdana" panose="020B0604030504040204" pitchFamily="34" charset="0"/>
                        </a:rPr>
                        <a:t> $ 10.75 </a:t>
                      </a:r>
                    </a:p>
                  </a:txBody>
                  <a:tcPr marL="9525" marR="9525" marT="9525" marB="0" anchor="ctr">
                    <a:lnL>
                      <a:noFill/>
                    </a:lnL>
                    <a:lnR>
                      <a:noFill/>
                    </a:lnR>
                    <a:lnT>
                      <a:noFill/>
                    </a:lnT>
                    <a:lnB>
                      <a:noFill/>
                    </a:lnB>
                    <a:solidFill>
                      <a:srgbClr val="FFFFFF"/>
                    </a:solidFill>
                  </a:tcPr>
                </a:tc>
                <a:tc>
                  <a:txBody>
                    <a:bodyPr/>
                    <a:lstStyle/>
                    <a:p>
                      <a:pPr algn="r" fontAlgn="b"/>
                      <a:r>
                        <a:rPr lang="es-MX" sz="1200" b="0" i="0" u="none" strike="noStrike">
                          <a:solidFill>
                            <a:srgbClr val="000000"/>
                          </a:solidFill>
                          <a:effectLst/>
                          <a:latin typeface="Verdana" panose="020B0604030504040204" pitchFamily="34" charset="0"/>
                          <a:ea typeface="Verdana" panose="020B0604030504040204" pitchFamily="34" charset="0"/>
                        </a:rPr>
                        <a:t> $326.80 </a:t>
                      </a:r>
                    </a:p>
                  </a:txBody>
                  <a:tcPr marL="9525" marR="9525" marT="9525" marB="0"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901807232"/>
                  </a:ext>
                </a:extLst>
              </a:tr>
              <a:tr h="217942">
                <a:tc>
                  <a:txBody>
                    <a:bodyPr/>
                    <a:lstStyle/>
                    <a:p>
                      <a:pPr algn="ctr" fontAlgn="t"/>
                      <a:r>
                        <a:rPr lang="pt-BR" sz="1200" b="0" i="0" u="none" strike="noStrike">
                          <a:solidFill>
                            <a:srgbClr val="333333"/>
                          </a:solidFill>
                          <a:effectLst/>
                          <a:latin typeface="Verdana" panose="020B0604030504040204" pitchFamily="34" charset="0"/>
                          <a:ea typeface="Verdana" panose="020B0604030504040204" pitchFamily="34" charset="0"/>
                        </a:rPr>
                        <a:t>1.01 SM a 1.50 UMA</a:t>
                      </a: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solidFill>
                      <a:srgbClr val="FFFFFF"/>
                    </a:solidFill>
                  </a:tcPr>
                </a:tc>
                <a:tc>
                  <a:txBody>
                    <a:bodyPr/>
                    <a:lstStyle/>
                    <a:p>
                      <a:pPr algn="r" fontAlgn="t"/>
                      <a:r>
                        <a:rPr lang="es-MX" sz="1200" b="0" i="0" u="none" strike="noStrike">
                          <a:solidFill>
                            <a:srgbClr val="333333"/>
                          </a:solidFill>
                          <a:effectLst/>
                          <a:latin typeface="Verdana" panose="020B0604030504040204" pitchFamily="34" charset="0"/>
                          <a:ea typeface="Verdana" panose="020B0604030504040204" pitchFamily="34" charset="0"/>
                        </a:rPr>
                        <a:t> $ 10.00 </a:t>
                      </a:r>
                    </a:p>
                  </a:txBody>
                  <a:tcPr marL="9525" marR="9525" marT="9525" marB="0" anchor="ctr">
                    <a:lnL>
                      <a:noFill/>
                    </a:lnL>
                    <a:lnR>
                      <a:noFill/>
                    </a:lnR>
                    <a:lnT>
                      <a:noFill/>
                    </a:lnT>
                    <a:lnB>
                      <a:noFill/>
                    </a:lnB>
                    <a:solidFill>
                      <a:srgbClr val="FFFFFF"/>
                    </a:solidFill>
                  </a:tcPr>
                </a:tc>
                <a:tc>
                  <a:txBody>
                    <a:bodyPr/>
                    <a:lstStyle/>
                    <a:p>
                      <a:pPr algn="r" fontAlgn="b"/>
                      <a:r>
                        <a:rPr lang="es-MX" sz="1200" b="0" i="0" u="none" strike="noStrike">
                          <a:solidFill>
                            <a:srgbClr val="000000"/>
                          </a:solidFill>
                          <a:effectLst/>
                          <a:latin typeface="Verdana" panose="020B0604030504040204" pitchFamily="34" charset="0"/>
                          <a:ea typeface="Verdana" panose="020B0604030504040204" pitchFamily="34" charset="0"/>
                        </a:rPr>
                        <a:t>$304.00 </a:t>
                      </a:r>
                    </a:p>
                  </a:txBody>
                  <a:tcPr marL="9525" marR="9525" marT="9525" marB="0"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673456948"/>
                  </a:ext>
                </a:extLst>
              </a:tr>
              <a:tr h="217942">
                <a:tc>
                  <a:txBody>
                    <a:bodyPr/>
                    <a:lstStyle/>
                    <a:p>
                      <a:pPr algn="ctr" fontAlgn="t"/>
                      <a:r>
                        <a:rPr lang="es-MX" sz="1200" b="0" i="0" u="none" strike="noStrike">
                          <a:solidFill>
                            <a:srgbClr val="333333"/>
                          </a:solidFill>
                          <a:effectLst/>
                          <a:latin typeface="Verdana" panose="020B0604030504040204" pitchFamily="34" charset="0"/>
                          <a:ea typeface="Verdana" panose="020B0604030504040204" pitchFamily="34" charset="0"/>
                        </a:rPr>
                        <a:t>1.51 a 2.00 UMA</a:t>
                      </a: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solidFill>
                      <a:srgbClr val="FFFFFF"/>
                    </a:solidFill>
                  </a:tcPr>
                </a:tc>
                <a:tc>
                  <a:txBody>
                    <a:bodyPr/>
                    <a:lstStyle/>
                    <a:p>
                      <a:pPr algn="r" fontAlgn="t"/>
                      <a:r>
                        <a:rPr lang="es-MX" sz="1200" b="0" i="0" u="none" strike="noStrike">
                          <a:solidFill>
                            <a:srgbClr val="333333"/>
                          </a:solidFill>
                          <a:effectLst/>
                          <a:latin typeface="Verdana" panose="020B0604030504040204" pitchFamily="34" charset="0"/>
                          <a:ea typeface="Verdana" panose="020B0604030504040204" pitchFamily="34" charset="0"/>
                        </a:rPr>
                        <a:t> $ 9.25 </a:t>
                      </a:r>
                    </a:p>
                  </a:txBody>
                  <a:tcPr marL="9525" marR="9525" marT="9525" marB="0" anchor="ctr">
                    <a:lnL>
                      <a:noFill/>
                    </a:lnL>
                    <a:lnR>
                      <a:noFill/>
                    </a:lnR>
                    <a:lnT>
                      <a:noFill/>
                    </a:lnT>
                    <a:lnB>
                      <a:noFill/>
                    </a:lnB>
                    <a:solidFill>
                      <a:srgbClr val="FFFFFF"/>
                    </a:solidFill>
                  </a:tcPr>
                </a:tc>
                <a:tc>
                  <a:txBody>
                    <a:bodyPr/>
                    <a:lstStyle/>
                    <a:p>
                      <a:pPr algn="r" fontAlgn="b"/>
                      <a:r>
                        <a:rPr lang="es-MX" sz="1200" b="0" i="0" u="none" strike="noStrike">
                          <a:solidFill>
                            <a:srgbClr val="000000"/>
                          </a:solidFill>
                          <a:effectLst/>
                          <a:latin typeface="Verdana" panose="020B0604030504040204" pitchFamily="34" charset="0"/>
                          <a:ea typeface="Verdana" panose="020B0604030504040204" pitchFamily="34" charset="0"/>
                        </a:rPr>
                        <a:t>$281.20 </a:t>
                      </a:r>
                    </a:p>
                  </a:txBody>
                  <a:tcPr marL="9525" marR="9525" marT="9525" marB="0"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908138072"/>
                  </a:ext>
                </a:extLst>
              </a:tr>
              <a:tr h="217942">
                <a:tc>
                  <a:txBody>
                    <a:bodyPr/>
                    <a:lstStyle/>
                    <a:p>
                      <a:pPr algn="ctr" fontAlgn="t"/>
                      <a:r>
                        <a:rPr lang="es-MX" sz="1200" b="0" i="0" u="none" strike="noStrike">
                          <a:solidFill>
                            <a:srgbClr val="333333"/>
                          </a:solidFill>
                          <a:effectLst/>
                          <a:latin typeface="Verdana" panose="020B0604030504040204" pitchFamily="34" charset="0"/>
                          <a:ea typeface="Verdana" panose="020B0604030504040204" pitchFamily="34" charset="0"/>
                        </a:rPr>
                        <a:t>2.01 a 2.50 UMA</a:t>
                      </a: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solidFill>
                      <a:srgbClr val="FFFFFF"/>
                    </a:solidFill>
                  </a:tcPr>
                </a:tc>
                <a:tc>
                  <a:txBody>
                    <a:bodyPr/>
                    <a:lstStyle/>
                    <a:p>
                      <a:pPr algn="r" fontAlgn="t"/>
                      <a:r>
                        <a:rPr lang="es-MX" sz="1200" b="0" i="0" u="none" strike="noStrike">
                          <a:solidFill>
                            <a:srgbClr val="333333"/>
                          </a:solidFill>
                          <a:effectLst/>
                          <a:latin typeface="Verdana" panose="020B0604030504040204" pitchFamily="34" charset="0"/>
                          <a:ea typeface="Verdana" panose="020B0604030504040204" pitchFamily="34" charset="0"/>
                        </a:rPr>
                        <a:t> $8.50 </a:t>
                      </a:r>
                    </a:p>
                  </a:txBody>
                  <a:tcPr marL="9525" marR="9525" marT="9525" marB="0" anchor="ctr">
                    <a:lnL>
                      <a:noFill/>
                    </a:lnL>
                    <a:lnR>
                      <a:noFill/>
                    </a:lnR>
                    <a:lnT>
                      <a:noFill/>
                    </a:lnT>
                    <a:lnB>
                      <a:noFill/>
                    </a:lnB>
                    <a:solidFill>
                      <a:srgbClr val="FFFFFF"/>
                    </a:solidFill>
                  </a:tcPr>
                </a:tc>
                <a:tc>
                  <a:txBody>
                    <a:bodyPr/>
                    <a:lstStyle/>
                    <a:p>
                      <a:pPr algn="r" fontAlgn="b"/>
                      <a:r>
                        <a:rPr lang="es-MX" sz="1200" b="0" i="0" u="none" strike="noStrike">
                          <a:solidFill>
                            <a:srgbClr val="000000"/>
                          </a:solidFill>
                          <a:effectLst/>
                          <a:latin typeface="Verdana" panose="020B0604030504040204" pitchFamily="34" charset="0"/>
                          <a:ea typeface="Verdana" panose="020B0604030504040204" pitchFamily="34" charset="0"/>
                        </a:rPr>
                        <a:t>$258.40 </a:t>
                      </a:r>
                    </a:p>
                  </a:txBody>
                  <a:tcPr marL="9525" marR="9525" marT="9525" marB="0"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2207819872"/>
                  </a:ext>
                </a:extLst>
              </a:tr>
              <a:tr h="217942">
                <a:tc>
                  <a:txBody>
                    <a:bodyPr/>
                    <a:lstStyle/>
                    <a:p>
                      <a:pPr algn="ctr" fontAlgn="t"/>
                      <a:r>
                        <a:rPr lang="es-MX" sz="1200" b="0" i="0" u="none" strike="noStrike">
                          <a:solidFill>
                            <a:srgbClr val="333333"/>
                          </a:solidFill>
                          <a:effectLst/>
                          <a:latin typeface="Verdana" panose="020B0604030504040204" pitchFamily="34" charset="0"/>
                          <a:ea typeface="Verdana" panose="020B0604030504040204" pitchFamily="34" charset="0"/>
                        </a:rPr>
                        <a:t>2.51 a 3.00 UMA</a:t>
                      </a: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solidFill>
                      <a:srgbClr val="FFFFFF"/>
                    </a:solidFill>
                  </a:tcPr>
                </a:tc>
                <a:tc>
                  <a:txBody>
                    <a:bodyPr/>
                    <a:lstStyle/>
                    <a:p>
                      <a:pPr algn="r" fontAlgn="t"/>
                      <a:r>
                        <a:rPr lang="es-MX" sz="1200" b="0" i="0" u="none" strike="noStrike">
                          <a:solidFill>
                            <a:srgbClr val="333333"/>
                          </a:solidFill>
                          <a:effectLst/>
                          <a:latin typeface="Verdana" panose="020B0604030504040204" pitchFamily="34" charset="0"/>
                          <a:ea typeface="Verdana" panose="020B0604030504040204" pitchFamily="34" charset="0"/>
                        </a:rPr>
                        <a:t> $7.75 </a:t>
                      </a:r>
                    </a:p>
                  </a:txBody>
                  <a:tcPr marL="9525" marR="9525" marT="9525" marB="0" anchor="ctr">
                    <a:lnL>
                      <a:noFill/>
                    </a:lnL>
                    <a:lnR>
                      <a:noFill/>
                    </a:lnR>
                    <a:lnT>
                      <a:noFill/>
                    </a:lnT>
                    <a:lnB>
                      <a:noFill/>
                    </a:lnB>
                    <a:solidFill>
                      <a:srgbClr val="FFFFFF"/>
                    </a:solidFill>
                  </a:tcPr>
                </a:tc>
                <a:tc>
                  <a:txBody>
                    <a:bodyPr/>
                    <a:lstStyle/>
                    <a:p>
                      <a:pPr algn="r" fontAlgn="b"/>
                      <a:r>
                        <a:rPr lang="es-MX" sz="1200" b="0" i="0" u="none" strike="noStrike">
                          <a:solidFill>
                            <a:srgbClr val="000000"/>
                          </a:solidFill>
                          <a:effectLst/>
                          <a:latin typeface="Verdana" panose="020B0604030504040204" pitchFamily="34" charset="0"/>
                          <a:ea typeface="Verdana" panose="020B0604030504040204" pitchFamily="34" charset="0"/>
                        </a:rPr>
                        <a:t>$235.60 </a:t>
                      </a:r>
                    </a:p>
                  </a:txBody>
                  <a:tcPr marL="9525" marR="9525" marT="9525" marB="0"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873992315"/>
                  </a:ext>
                </a:extLst>
              </a:tr>
              <a:tr h="217942">
                <a:tc>
                  <a:txBody>
                    <a:bodyPr/>
                    <a:lstStyle/>
                    <a:p>
                      <a:pPr algn="ctr" fontAlgn="t"/>
                      <a:r>
                        <a:rPr lang="es-MX" sz="1200" b="0" i="0" u="none" strike="noStrike">
                          <a:solidFill>
                            <a:srgbClr val="333333"/>
                          </a:solidFill>
                          <a:effectLst/>
                          <a:latin typeface="Verdana" panose="020B0604030504040204" pitchFamily="34" charset="0"/>
                          <a:ea typeface="Verdana" panose="020B0604030504040204" pitchFamily="34" charset="0"/>
                        </a:rPr>
                        <a:t>3.01 a 3.50 UMA</a:t>
                      </a: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solidFill>
                      <a:srgbClr val="FFFFFF"/>
                    </a:solidFill>
                  </a:tcPr>
                </a:tc>
                <a:tc>
                  <a:txBody>
                    <a:bodyPr/>
                    <a:lstStyle/>
                    <a:p>
                      <a:pPr algn="r" fontAlgn="t"/>
                      <a:r>
                        <a:rPr lang="es-MX" sz="1200" b="0" i="0" u="none" strike="noStrike">
                          <a:solidFill>
                            <a:srgbClr val="333333"/>
                          </a:solidFill>
                          <a:effectLst/>
                          <a:latin typeface="Verdana" panose="020B0604030504040204" pitchFamily="34" charset="0"/>
                          <a:ea typeface="Verdana" panose="020B0604030504040204" pitchFamily="34" charset="0"/>
                        </a:rPr>
                        <a:t> $7.00 </a:t>
                      </a:r>
                    </a:p>
                  </a:txBody>
                  <a:tcPr marL="9525" marR="9525" marT="9525" marB="0" anchor="ctr">
                    <a:lnL>
                      <a:noFill/>
                    </a:lnL>
                    <a:lnR>
                      <a:noFill/>
                    </a:lnR>
                    <a:lnT>
                      <a:noFill/>
                    </a:lnT>
                    <a:lnB>
                      <a:noFill/>
                    </a:lnB>
                    <a:solidFill>
                      <a:srgbClr val="FFFFFF"/>
                    </a:solidFill>
                  </a:tcPr>
                </a:tc>
                <a:tc>
                  <a:txBody>
                    <a:bodyPr/>
                    <a:lstStyle/>
                    <a:p>
                      <a:pPr algn="r" fontAlgn="b"/>
                      <a:r>
                        <a:rPr lang="es-MX" sz="1200" b="0" i="0" u="none" strike="noStrike">
                          <a:solidFill>
                            <a:srgbClr val="000000"/>
                          </a:solidFill>
                          <a:effectLst/>
                          <a:latin typeface="Verdana" panose="020B0604030504040204" pitchFamily="34" charset="0"/>
                          <a:ea typeface="Verdana" panose="020B0604030504040204" pitchFamily="34" charset="0"/>
                        </a:rPr>
                        <a:t>$212.80 </a:t>
                      </a:r>
                    </a:p>
                  </a:txBody>
                  <a:tcPr marL="9525" marR="9525" marT="9525" marB="0"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124226914"/>
                  </a:ext>
                </a:extLst>
              </a:tr>
              <a:tr h="228842">
                <a:tc>
                  <a:txBody>
                    <a:bodyPr/>
                    <a:lstStyle/>
                    <a:p>
                      <a:pPr algn="ctr" fontAlgn="t"/>
                      <a:r>
                        <a:rPr lang="es-MX" sz="1200" b="0" i="0" u="none" strike="noStrike">
                          <a:solidFill>
                            <a:srgbClr val="333333"/>
                          </a:solidFill>
                          <a:effectLst/>
                          <a:latin typeface="Verdana" panose="020B0604030504040204" pitchFamily="34" charset="0"/>
                          <a:ea typeface="Verdana" panose="020B0604030504040204" pitchFamily="34" charset="0"/>
                        </a:rPr>
                        <a:t>3.51 a 4.00 UMA</a:t>
                      </a: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solidFill>
                      <a:srgbClr val="FFFFFF"/>
                    </a:solidFill>
                  </a:tcPr>
                </a:tc>
                <a:tc>
                  <a:txBody>
                    <a:bodyPr/>
                    <a:lstStyle/>
                    <a:p>
                      <a:pPr algn="r" fontAlgn="t"/>
                      <a:r>
                        <a:rPr lang="es-MX" sz="1200" b="0" i="0" u="none" strike="noStrike">
                          <a:solidFill>
                            <a:srgbClr val="333333"/>
                          </a:solidFill>
                          <a:effectLst/>
                          <a:latin typeface="Verdana" panose="020B0604030504040204" pitchFamily="34" charset="0"/>
                          <a:ea typeface="Verdana" panose="020B0604030504040204" pitchFamily="34" charset="0"/>
                        </a:rPr>
                        <a:t> $6.25 </a:t>
                      </a:r>
                    </a:p>
                  </a:txBody>
                  <a:tcPr marL="9525" marR="9525" marT="9525" marB="0" anchor="ctr">
                    <a:lnL>
                      <a:noFill/>
                    </a:lnL>
                    <a:lnR>
                      <a:noFill/>
                    </a:lnR>
                    <a:lnT>
                      <a:noFill/>
                    </a:lnT>
                    <a:lnB>
                      <a:noFill/>
                    </a:lnB>
                    <a:solidFill>
                      <a:srgbClr val="FFFFFF"/>
                    </a:solidFill>
                  </a:tcPr>
                </a:tc>
                <a:tc>
                  <a:txBody>
                    <a:bodyPr/>
                    <a:lstStyle/>
                    <a:p>
                      <a:pPr algn="r" fontAlgn="b"/>
                      <a:r>
                        <a:rPr lang="es-MX" sz="1200" b="0" i="0" u="none" strike="noStrike">
                          <a:solidFill>
                            <a:srgbClr val="000000"/>
                          </a:solidFill>
                          <a:effectLst/>
                          <a:latin typeface="Verdana" panose="020B0604030504040204" pitchFamily="34" charset="0"/>
                          <a:ea typeface="Verdana" panose="020B0604030504040204" pitchFamily="34" charset="0"/>
                        </a:rPr>
                        <a:t>$190.00 </a:t>
                      </a:r>
                    </a:p>
                  </a:txBody>
                  <a:tcPr marL="9525" marR="9525" marT="9525" marB="0"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450680520"/>
                  </a:ext>
                </a:extLst>
              </a:tr>
              <a:tr h="217942">
                <a:tc>
                  <a:txBody>
                    <a:bodyPr/>
                    <a:lstStyle/>
                    <a:p>
                      <a:pPr algn="ctr" fontAlgn="t"/>
                      <a:r>
                        <a:rPr lang="es-MX" sz="1200" b="0" i="0" u="none" strike="noStrike">
                          <a:solidFill>
                            <a:srgbClr val="333333"/>
                          </a:solidFill>
                          <a:effectLst/>
                          <a:latin typeface="Verdana" panose="020B0604030504040204" pitchFamily="34" charset="0"/>
                          <a:ea typeface="Verdana" panose="020B0604030504040204" pitchFamily="34" charset="0"/>
                        </a:rPr>
                        <a:t>4.01 a 5 UMA</a:t>
                      </a: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solidFill>
                      <a:srgbClr val="FFFFFF"/>
                    </a:solidFill>
                  </a:tcPr>
                </a:tc>
                <a:tc>
                  <a:txBody>
                    <a:bodyPr/>
                    <a:lstStyle/>
                    <a:p>
                      <a:pPr algn="r" fontAlgn="t"/>
                      <a:r>
                        <a:rPr lang="es-MX" sz="1200" b="0" i="0" u="none" strike="noStrike">
                          <a:solidFill>
                            <a:srgbClr val="333333"/>
                          </a:solidFill>
                          <a:effectLst/>
                          <a:latin typeface="Verdana" panose="020B0604030504040204" pitchFamily="34" charset="0"/>
                          <a:ea typeface="Verdana" panose="020B0604030504040204" pitchFamily="34" charset="0"/>
                        </a:rPr>
                        <a:t> $2.45 </a:t>
                      </a:r>
                    </a:p>
                  </a:txBody>
                  <a:tcPr marL="9525" marR="9525" marT="9525" marB="0" anchor="ctr">
                    <a:lnL>
                      <a:noFill/>
                    </a:lnL>
                    <a:lnR>
                      <a:noFill/>
                    </a:lnR>
                    <a:lnT>
                      <a:noFill/>
                    </a:lnT>
                    <a:lnB>
                      <a:noFill/>
                    </a:lnB>
                    <a:solidFill>
                      <a:srgbClr val="FFFFFF"/>
                    </a:solidFill>
                  </a:tcPr>
                </a:tc>
                <a:tc>
                  <a:txBody>
                    <a:bodyPr/>
                    <a:lstStyle/>
                    <a:p>
                      <a:pPr algn="r" fontAlgn="b"/>
                      <a:r>
                        <a:rPr lang="es-MX" sz="1200" b="0" i="0" u="none" strike="noStrike">
                          <a:solidFill>
                            <a:srgbClr val="000000"/>
                          </a:solidFill>
                          <a:effectLst/>
                          <a:latin typeface="Verdana" panose="020B0604030504040204" pitchFamily="34" charset="0"/>
                          <a:ea typeface="Verdana" panose="020B0604030504040204" pitchFamily="34" charset="0"/>
                        </a:rPr>
                        <a:t>$74.48 </a:t>
                      </a:r>
                    </a:p>
                  </a:txBody>
                  <a:tcPr marL="9525" marR="9525" marT="9525" marB="0"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3647157771"/>
                  </a:ext>
                </a:extLst>
              </a:tr>
              <a:tr h="217942">
                <a:tc>
                  <a:txBody>
                    <a:bodyPr/>
                    <a:lstStyle/>
                    <a:p>
                      <a:pPr algn="ctr" fontAlgn="b"/>
                      <a:r>
                        <a:rPr lang="es-MX" sz="1200" b="0" i="0" u="none" strike="noStrike">
                          <a:solidFill>
                            <a:srgbClr val="000000"/>
                          </a:solidFill>
                          <a:effectLst/>
                          <a:latin typeface="Verdana" panose="020B0604030504040204" pitchFamily="34" charset="0"/>
                          <a:ea typeface="Verdana" panose="020B0604030504040204" pitchFamily="34" charset="0"/>
                        </a:rPr>
                        <a:t>5.01 a 6 UMA</a:t>
                      </a:r>
                    </a:p>
                  </a:txBody>
                  <a:tcPr marL="9525" marR="9525" marT="9525" marB="0"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r" fontAlgn="t"/>
                      <a:r>
                        <a:rPr lang="es-MX" sz="1200" b="0" i="0" u="none" strike="noStrike">
                          <a:solidFill>
                            <a:srgbClr val="333333"/>
                          </a:solidFill>
                          <a:effectLst/>
                          <a:latin typeface="Verdana" panose="020B0604030504040204" pitchFamily="34" charset="0"/>
                          <a:ea typeface="Verdana" panose="020B0604030504040204" pitchFamily="34" charset="0"/>
                        </a:rPr>
                        <a:t> $1.80 </a:t>
                      </a:r>
                    </a:p>
                  </a:txBody>
                  <a:tcPr marL="9525" marR="9525" marT="9525" marB="0" anchor="ctr">
                    <a:lnL>
                      <a:noFill/>
                    </a:lnL>
                    <a:lnR>
                      <a:noFill/>
                    </a:lnR>
                    <a:lnT>
                      <a:noFill/>
                    </a:lnT>
                    <a:lnB>
                      <a:noFill/>
                    </a:lnB>
                    <a:solidFill>
                      <a:srgbClr val="FFFFFF"/>
                    </a:solidFill>
                  </a:tcPr>
                </a:tc>
                <a:tc>
                  <a:txBody>
                    <a:bodyPr/>
                    <a:lstStyle/>
                    <a:p>
                      <a:pPr algn="r" fontAlgn="b"/>
                      <a:r>
                        <a:rPr lang="es-MX" sz="1200" b="0" i="0" u="none" strike="noStrike">
                          <a:solidFill>
                            <a:srgbClr val="000000"/>
                          </a:solidFill>
                          <a:effectLst/>
                          <a:latin typeface="Verdana" panose="020B0604030504040204" pitchFamily="34" charset="0"/>
                          <a:ea typeface="Verdana" panose="020B0604030504040204" pitchFamily="34" charset="0"/>
                        </a:rPr>
                        <a:t>$54.72 </a:t>
                      </a:r>
                    </a:p>
                  </a:txBody>
                  <a:tcPr marL="9525" marR="9525" marT="9525" marB="0" anchor="ctr">
                    <a:lnL>
                      <a:noFill/>
                    </a:lnL>
                    <a:lnR w="12700" cap="flat" cmpd="sng" algn="ctr">
                      <a:solidFill>
                        <a:schemeClr val="tx1"/>
                      </a:solidFill>
                      <a:prstDash val="solid"/>
                      <a:round/>
                      <a:headEnd type="none" w="med" len="med"/>
                      <a:tailEnd type="none" w="med" len="med"/>
                    </a:lnR>
                    <a:lnT>
                      <a:noFill/>
                    </a:lnT>
                    <a:lnB>
                      <a:noFill/>
                    </a:lnB>
                  </a:tcPr>
                </a:tc>
                <a:extLst>
                  <a:ext uri="{0D108BD9-81ED-4DB2-BD59-A6C34878D82A}">
                    <a16:rowId xmlns:a16="http://schemas.microsoft.com/office/drawing/2014/main" val="1244649741"/>
                  </a:ext>
                </a:extLst>
              </a:tr>
              <a:tr h="228842">
                <a:tc>
                  <a:txBody>
                    <a:bodyPr/>
                    <a:lstStyle/>
                    <a:p>
                      <a:pPr algn="ctr" fontAlgn="t"/>
                      <a:r>
                        <a:rPr lang="es-MX" sz="1200" b="0" i="0" u="none" strike="noStrike">
                          <a:solidFill>
                            <a:srgbClr val="333333"/>
                          </a:solidFill>
                          <a:effectLst/>
                          <a:latin typeface="Verdana" panose="020B0604030504040204" pitchFamily="34" charset="0"/>
                          <a:ea typeface="Verdana" panose="020B0604030504040204" pitchFamily="34" charset="0"/>
                        </a:rPr>
                        <a:t>6.01 a 7.09 UMA</a:t>
                      </a:r>
                    </a:p>
                  </a:txBody>
                  <a:tcPr marL="9525" marR="9525" marT="9525"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r" fontAlgn="t"/>
                      <a:r>
                        <a:rPr lang="es-MX" sz="1200" b="0" i="0" u="none" strike="noStrike">
                          <a:solidFill>
                            <a:srgbClr val="333333"/>
                          </a:solidFill>
                          <a:effectLst/>
                          <a:latin typeface="Verdana" panose="020B0604030504040204" pitchFamily="34" charset="0"/>
                          <a:ea typeface="Verdana" panose="020B0604030504040204" pitchFamily="34" charset="0"/>
                        </a:rPr>
                        <a:t> $1.00 </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solidFill>
                      <a:srgbClr val="FFFFFF"/>
                    </a:solidFill>
                  </a:tcPr>
                </a:tc>
                <a:tc>
                  <a:txBody>
                    <a:bodyPr/>
                    <a:lstStyle/>
                    <a:p>
                      <a:pPr algn="r" fontAlgn="b"/>
                      <a:r>
                        <a:rPr lang="es-MX" sz="1200" b="0" i="0" u="none" strike="noStrike">
                          <a:solidFill>
                            <a:srgbClr val="000000"/>
                          </a:solidFill>
                          <a:effectLst/>
                          <a:latin typeface="Verdana" panose="020B0604030504040204" pitchFamily="34" charset="0"/>
                          <a:ea typeface="Verdana" panose="020B0604030504040204" pitchFamily="34" charset="0"/>
                        </a:rPr>
                        <a:t>$30.40 </a:t>
                      </a:r>
                    </a:p>
                  </a:txBody>
                  <a:tcPr marL="9525" marR="9525" marT="9525"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9396433"/>
                  </a:ext>
                </a:extLst>
              </a:tr>
            </a:tbl>
          </a:graphicData>
        </a:graphic>
      </p:graphicFrame>
      <p:sp>
        <p:nvSpPr>
          <p:cNvPr id="2" name="Rectangle 1">
            <a:extLst>
              <a:ext uri="{FF2B5EF4-FFF2-40B4-BE49-F238E27FC236}">
                <a16:creationId xmlns:a16="http://schemas.microsoft.com/office/drawing/2014/main" id="{411914BB-F827-497A-BAA4-EAA56C5EF502}"/>
              </a:ext>
            </a:extLst>
          </p:cNvPr>
          <p:cNvSpPr/>
          <p:nvPr/>
        </p:nvSpPr>
        <p:spPr>
          <a:xfrm>
            <a:off x="263238" y="4699283"/>
            <a:ext cx="8631382" cy="1594411"/>
          </a:xfrm>
          <a:prstGeom prst="rect">
            <a:avLst/>
          </a:prstGeom>
        </p:spPr>
        <p:txBody>
          <a:bodyPr wrap="square">
            <a:spAutoFit/>
          </a:bodyPr>
          <a:lstStyle/>
          <a:p>
            <a:pPr algn="just" defTabSz="914400" fontAlgn="base">
              <a:lnSpc>
                <a:spcPct val="140000"/>
              </a:lnSpc>
              <a:spcBef>
                <a:spcPct val="35000"/>
              </a:spcBef>
              <a:spcAft>
                <a:spcPct val="35000"/>
              </a:spcAft>
              <a:buClr>
                <a:srgbClr val="1E3960"/>
              </a:buClr>
              <a:defRPr/>
            </a:pPr>
            <a:r>
              <a:rPr lang="es-MX">
                <a:latin typeface="Verdana" panose="020B0604030504040204" pitchFamily="34" charset="0"/>
                <a:ea typeface="Verdana" panose="020B0604030504040204" pitchFamily="34" charset="0"/>
              </a:rPr>
              <a:t>Los valores mencionados del importe de la cuota social, se actualizarán trimestralmente de conformidad con el Índice Nacional de Precios al Consumidor, en los meses de marzo, junio, septiembre y diciembre de 2023. </a:t>
            </a:r>
          </a:p>
        </p:txBody>
      </p:sp>
    </p:spTree>
    <p:extLst>
      <p:ext uri="{BB962C8B-B14F-4D97-AF65-F5344CB8AC3E}">
        <p14:creationId xmlns:p14="http://schemas.microsoft.com/office/powerpoint/2010/main" val="41654911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66542"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marR="0" lvl="0"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r>
              <a:rPr kumimoji="0" lang="es-MX" sz="1800" b="1" i="0" u="none" strike="noStrike" kern="0" cap="none" spc="0" normalizeH="0" baseline="0" noProof="0">
                <a:ln>
                  <a:noFill/>
                </a:ln>
                <a:solidFill>
                  <a:srgbClr val="000000"/>
                </a:solidFill>
                <a:effectLst/>
                <a:uLnTx/>
                <a:uFillTx/>
                <a:latin typeface="Verdana"/>
                <a:ea typeface="+mn-ea"/>
                <a:cs typeface="+mn-cs"/>
              </a:rPr>
              <a:t>Artículo 169. </a:t>
            </a:r>
            <a:r>
              <a:rPr kumimoji="0" lang="es-MX" sz="1800" b="0" i="0" u="none" strike="noStrike" kern="0" cap="none" spc="0" normalizeH="0" baseline="0" noProof="0">
                <a:ln>
                  <a:noFill/>
                </a:ln>
                <a:solidFill>
                  <a:srgbClr val="000000"/>
                </a:solidFill>
                <a:effectLst/>
                <a:uLnTx/>
                <a:uFillTx/>
                <a:latin typeface="Verdana"/>
                <a:ea typeface="+mn-ea"/>
                <a:cs typeface="+mn-cs"/>
              </a:rPr>
              <a:t>Los recursos </a:t>
            </a:r>
            <a:r>
              <a:rPr kumimoji="0" lang="es-MX" sz="1800" b="1" i="0" u="none" strike="noStrike" kern="0" cap="none" spc="0" normalizeH="0" baseline="0" noProof="0">
                <a:ln>
                  <a:noFill/>
                </a:ln>
                <a:solidFill>
                  <a:srgbClr val="000000"/>
                </a:solidFill>
                <a:effectLst/>
                <a:uLnTx/>
                <a:uFillTx/>
                <a:latin typeface="Verdana"/>
                <a:ea typeface="+mn-ea"/>
                <a:cs typeface="+mn-cs"/>
              </a:rPr>
              <a:t>depositados</a:t>
            </a:r>
            <a:r>
              <a:rPr kumimoji="0" lang="es-MX" sz="1800" b="0" i="0" u="none" strike="noStrike" kern="0" cap="none" spc="0" normalizeH="0" baseline="0" noProof="0">
                <a:ln>
                  <a:noFill/>
                </a:ln>
                <a:solidFill>
                  <a:srgbClr val="000000"/>
                </a:solidFill>
                <a:effectLst/>
                <a:uLnTx/>
                <a:uFillTx/>
                <a:latin typeface="Verdana"/>
                <a:ea typeface="+mn-ea"/>
                <a:cs typeface="+mn-cs"/>
              </a:rPr>
              <a:t> en la cuenta individual de cada trabajador son propiedad de éste con las modalidades que se establecen en esta Ley y demás disposiciones aplicables.</a:t>
            </a:r>
          </a:p>
          <a:p>
            <a:pPr marL="0" marR="0" lvl="0"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r>
              <a:rPr kumimoji="0" lang="es-MX" sz="1800" b="0" i="0" u="none" strike="noStrike" kern="0" cap="none" spc="0" normalizeH="0" baseline="0" noProof="0">
                <a:ln>
                  <a:noFill/>
                </a:ln>
                <a:solidFill>
                  <a:srgbClr val="000000"/>
                </a:solidFill>
                <a:effectLst/>
                <a:uLnTx/>
                <a:uFillTx/>
                <a:latin typeface="Verdana"/>
                <a:ea typeface="+mn-ea"/>
                <a:cs typeface="+mn-cs"/>
              </a:rPr>
              <a:t>Estos recursos son </a:t>
            </a:r>
            <a:r>
              <a:rPr kumimoji="0" lang="es-MX" sz="1800" b="1" i="0" u="none" strike="noStrike" kern="0" cap="none" spc="0" normalizeH="0" baseline="0" noProof="0">
                <a:ln>
                  <a:noFill/>
                </a:ln>
                <a:solidFill>
                  <a:srgbClr val="000000"/>
                </a:solidFill>
                <a:effectLst/>
                <a:uLnTx/>
                <a:uFillTx/>
                <a:latin typeface="Verdana"/>
                <a:ea typeface="+mn-ea"/>
                <a:cs typeface="+mn-cs"/>
              </a:rPr>
              <a:t>inembargables</a:t>
            </a:r>
            <a:r>
              <a:rPr kumimoji="0" lang="es-MX" sz="1800" b="0" i="0" u="none" strike="noStrike" kern="0" cap="none" spc="0" normalizeH="0" baseline="0" noProof="0">
                <a:ln>
                  <a:noFill/>
                </a:ln>
                <a:solidFill>
                  <a:srgbClr val="000000"/>
                </a:solidFill>
                <a:effectLst/>
                <a:uLnTx/>
                <a:uFillTx/>
                <a:latin typeface="Verdana"/>
                <a:ea typeface="+mn-ea"/>
                <a:cs typeface="+mn-cs"/>
              </a:rPr>
              <a:t> y no podrán otorgarse como garantía. Lo anterior no será aplicable para los recursos depositados en la subcuenta de aportaciones voluntarias.</a:t>
            </a:r>
          </a:p>
        </p:txBody>
      </p:sp>
      <p:sp>
        <p:nvSpPr>
          <p:cNvPr id="5"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a:ln>
                  <a:noFill/>
                </a:ln>
                <a:solidFill>
                  <a:schemeClr val="accent5">
                    <a:lumMod val="75000"/>
                  </a:schemeClr>
                </a:solidFill>
                <a:effectLst/>
                <a:uLnTx/>
                <a:uFillTx/>
                <a:latin typeface="Verdana" panose="020B0604030504040204" pitchFamily="34" charset="0"/>
                <a:ea typeface="Verdana" panose="020B0604030504040204" pitchFamily="34" charset="0"/>
                <a:cs typeface="Verdana" panose="020B0604030504040204" pitchFamily="34" charset="0"/>
              </a:rPr>
              <a:t>Del régimen financiero</a:t>
            </a:r>
            <a:endParaRPr kumimoji="0" lang="en-US" sz="2000" b="1" i="0" u="none" strike="noStrike" kern="0" cap="none" spc="0" normalizeH="0" baseline="0" noProof="0">
              <a:ln>
                <a:noFill/>
              </a:ln>
              <a:solidFill>
                <a:schemeClr val="accent5">
                  <a:lumMod val="75000"/>
                </a:schemeClr>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70485"/>
            <a:ext cx="8729662" cy="698754"/>
          </a:xfrm>
          <a:prstGeom prst="rect">
            <a:avLst/>
          </a:prstGeom>
          <a:solidFill>
            <a:srgbClr val="1E3960"/>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Ley del Seguro Social</a:t>
            </a:r>
          </a:p>
        </p:txBody>
      </p:sp>
    </p:spTree>
    <p:extLst>
      <p:ext uri="{BB962C8B-B14F-4D97-AF65-F5344CB8AC3E}">
        <p14:creationId xmlns:p14="http://schemas.microsoft.com/office/powerpoint/2010/main" val="4195258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66542"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marR="0" lvl="0"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r>
              <a:rPr kumimoji="0" lang="es-MX" sz="1800" b="0" i="0" u="none" strike="noStrike" kern="0" cap="none" spc="0" normalizeH="0" baseline="0" noProof="0">
                <a:ln>
                  <a:noFill/>
                </a:ln>
                <a:solidFill>
                  <a:srgbClr val="000000"/>
                </a:solidFill>
                <a:effectLst/>
                <a:uLnTx/>
                <a:uFillTx/>
                <a:latin typeface="Verdana"/>
                <a:ea typeface="+mn-ea"/>
                <a:cs typeface="+mn-cs"/>
              </a:rPr>
              <a:t>De conformidad con el artículo 8 de la Ley de los Sistemas de Ahorro para el Retiro (LSAR), la Junta de Gobierno de la CONSAR tiene la facultad de </a:t>
            </a:r>
            <a:r>
              <a:rPr kumimoji="0" lang="es-MX" sz="1800" b="1" i="0" u="none" strike="noStrike" kern="0" cap="none" spc="0" normalizeH="0" baseline="0" noProof="0">
                <a:ln>
                  <a:noFill/>
                </a:ln>
                <a:solidFill>
                  <a:srgbClr val="000000"/>
                </a:solidFill>
                <a:effectLst/>
                <a:uLnTx/>
                <a:uFillTx/>
                <a:latin typeface="Verdana"/>
                <a:ea typeface="+mn-ea"/>
                <a:cs typeface="+mn-cs"/>
              </a:rPr>
              <a:t>aprobar</a:t>
            </a:r>
            <a:r>
              <a:rPr kumimoji="0" lang="es-MX" sz="1800" b="0" i="0" u="none" strike="noStrike" kern="0" cap="none" spc="0" normalizeH="0" baseline="0" noProof="0">
                <a:ln>
                  <a:noFill/>
                </a:ln>
                <a:solidFill>
                  <a:srgbClr val="000000"/>
                </a:solidFill>
                <a:effectLst/>
                <a:uLnTx/>
                <a:uFillTx/>
                <a:latin typeface="Verdana"/>
                <a:ea typeface="+mn-ea"/>
                <a:cs typeface="+mn-cs"/>
              </a:rPr>
              <a:t> las comisiones que cada AFORE </a:t>
            </a:r>
            <a:r>
              <a:rPr kumimoji="0" lang="es-MX" sz="1800" b="1" i="1" strike="noStrike" kern="0" cap="none" spc="0" normalizeH="0" baseline="0" noProof="0">
                <a:ln>
                  <a:noFill/>
                </a:ln>
                <a:solidFill>
                  <a:srgbClr val="000000"/>
                </a:solidFill>
                <a:effectLst/>
                <a:uLnTx/>
                <a:uFillTx/>
                <a:latin typeface="Verdana"/>
                <a:ea typeface="+mn-ea"/>
                <a:cs typeface="+mn-cs"/>
              </a:rPr>
              <a:t>cobrará </a:t>
            </a:r>
            <a:r>
              <a:rPr kumimoji="0" lang="es-MX" sz="1800" b="1" i="1" u="none" strike="noStrike" kern="0" cap="none" spc="0" normalizeH="0" baseline="0" noProof="0">
                <a:ln>
                  <a:noFill/>
                </a:ln>
                <a:solidFill>
                  <a:srgbClr val="000000"/>
                </a:solidFill>
                <a:effectLst/>
                <a:uLnTx/>
                <a:uFillTx/>
                <a:latin typeface="Verdana"/>
                <a:ea typeface="+mn-ea"/>
                <a:cs typeface="+mn-cs"/>
              </a:rPr>
              <a:t>por los servicios que presten</a:t>
            </a:r>
            <a:r>
              <a:rPr kumimoji="0" lang="es-MX" sz="1800" b="0" i="0" u="none" strike="noStrike" kern="0" cap="none" spc="0" normalizeH="0" baseline="0" noProof="0">
                <a:ln>
                  <a:noFill/>
                </a:ln>
                <a:solidFill>
                  <a:srgbClr val="000000"/>
                </a:solidFill>
                <a:effectLst/>
                <a:uLnTx/>
                <a:uFillTx/>
                <a:latin typeface="Verdana"/>
                <a:ea typeface="+mn-ea"/>
                <a:cs typeface="+mn-cs"/>
              </a:rPr>
              <a:t>.</a:t>
            </a:r>
          </a:p>
          <a:p>
            <a:pPr marL="0" marR="0" lvl="0" indent="0" algn="just" defTabSz="914400" rtl="0" eaLnBrk="1" fontAlgn="base" latinLnBrk="0" hangingPunct="1">
              <a:lnSpc>
                <a:spcPct val="140000"/>
              </a:lnSpc>
              <a:spcBef>
                <a:spcPct val="35000"/>
              </a:spcBef>
              <a:spcAft>
                <a:spcPct val="35000"/>
              </a:spcAft>
              <a:buClr>
                <a:srgbClr val="1E3960"/>
              </a:buClr>
              <a:buSzTx/>
              <a:buFont typeface="Wingdings" pitchFamily="2" charset="2"/>
              <a:buNone/>
              <a:tabLst/>
              <a:defRPr/>
            </a:pPr>
            <a:r>
              <a:rPr kumimoji="0" lang="es-MX" sz="1800" b="0" i="0" u="none" strike="noStrike" kern="0" cap="none" spc="0" normalizeH="0" baseline="0" noProof="0">
                <a:ln>
                  <a:noFill/>
                </a:ln>
                <a:solidFill>
                  <a:srgbClr val="000000"/>
                </a:solidFill>
                <a:effectLst/>
                <a:uLnTx/>
                <a:uFillTx/>
                <a:latin typeface="Verdana"/>
                <a:ea typeface="+mn-ea"/>
                <a:cs typeface="+mn-cs"/>
              </a:rPr>
              <a:t>Este Órgano de Gobierno autorizó las propuestas de comisiones que las AFORE deberán cobrar a partir de enero de 2021. Las comisiones autorizadas son:</a:t>
            </a: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 los sistemas de ahorro para el retiro</a:t>
            </a:r>
          </a:p>
        </p:txBody>
      </p:sp>
    </p:spTree>
    <p:extLst>
      <p:ext uri="{BB962C8B-B14F-4D97-AF65-F5344CB8AC3E}">
        <p14:creationId xmlns:p14="http://schemas.microsoft.com/office/powerpoint/2010/main" val="121644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51435"/>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a:extLst>
              <a:ext uri="{FF2B5EF4-FFF2-40B4-BE49-F238E27FC236}">
                <a16:creationId xmlns:a16="http://schemas.microsoft.com/office/drawing/2014/main" id="{617CD603-A8C2-832F-0CAF-3F5238EB4E5D}"/>
              </a:ext>
            </a:extLst>
          </p:cNvPr>
          <p:cNvPicPr>
            <a:picLocks noChangeAspect="1"/>
          </p:cNvPicPr>
          <p:nvPr/>
        </p:nvPicPr>
        <p:blipFill>
          <a:blip r:embed="rId2"/>
          <a:stretch>
            <a:fillRect/>
          </a:stretch>
        </p:blipFill>
        <p:spPr>
          <a:xfrm>
            <a:off x="1523736" y="1112458"/>
            <a:ext cx="6096528" cy="5197290"/>
          </a:xfrm>
          <a:prstGeom prst="rect">
            <a:avLst/>
          </a:prstGeom>
        </p:spPr>
      </p:pic>
    </p:spTree>
    <p:extLst>
      <p:ext uri="{BB962C8B-B14F-4D97-AF65-F5344CB8AC3E}">
        <p14:creationId xmlns:p14="http://schemas.microsoft.com/office/powerpoint/2010/main" val="4726156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79220" y="5825536"/>
            <a:ext cx="86400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rPr>
              <a:t>Fuente: CONSAR. </a:t>
            </a:r>
          </a:p>
          <a:p>
            <a:pPr lvl="0" defTabSz="914400">
              <a:defRPr/>
            </a:pPr>
            <a:r>
              <a:rPr lang="es-MX" sz="1200">
                <a:solidFill>
                  <a:prstClr val="black"/>
                </a:solidFill>
                <a:latin typeface="Verdana" panose="020B0604030504040204" pitchFamily="34" charset="0"/>
                <a:ea typeface="Verdana" panose="020B0604030504040204" pitchFamily="34" charset="0"/>
              </a:rPr>
              <a:t>https://www.gob.mx/consar/articulos/comisiones-de-las-afores-2024?idiom=es</a:t>
            </a:r>
            <a:endParaRPr kumimoji="0" lang="es-MX" sz="120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endParaRPr>
          </a:p>
        </p:txBody>
      </p:sp>
      <p:sp>
        <p:nvSpPr>
          <p:cNvPr id="3" name="TextBox 2">
            <a:extLst>
              <a:ext uri="{FF2B5EF4-FFF2-40B4-BE49-F238E27FC236}">
                <a16:creationId xmlns:a16="http://schemas.microsoft.com/office/drawing/2014/main" id="{E4ED2C30-B4ED-434F-9166-1D4C8DFE1EBF}"/>
              </a:ext>
            </a:extLst>
          </p:cNvPr>
          <p:cNvSpPr txBox="1"/>
          <p:nvPr/>
        </p:nvSpPr>
        <p:spPr>
          <a:xfrm>
            <a:off x="562832" y="1471301"/>
            <a:ext cx="800417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800" b="1" i="0" u="none" strike="noStrike" kern="1200" cap="none" spc="0" normalizeH="0" baseline="0" noProof="0">
                <a:ln>
                  <a:noFill/>
                </a:ln>
                <a:solidFill>
                  <a:prstClr val="black"/>
                </a:solidFill>
                <a:effectLst/>
                <a:uLnTx/>
                <a:uFillTx/>
                <a:latin typeface="Calibri" panose="020F0502020204030204"/>
                <a:ea typeface="+mn-ea"/>
                <a:cs typeface="+mn-cs"/>
              </a:rPr>
              <a:t>Comisiones de las AFORE 2024 y 2025</a:t>
            </a:r>
          </a:p>
          <a:p>
            <a:pPr marL="0" marR="0" lvl="0" indent="0" algn="ctr" defTabSz="914400" rtl="0" eaLnBrk="1" fontAlgn="auto" latinLnBrk="0" hangingPunct="1">
              <a:lnSpc>
                <a:spcPct val="100000"/>
              </a:lnSpc>
              <a:spcBef>
                <a:spcPts val="0"/>
              </a:spcBef>
              <a:spcAft>
                <a:spcPts val="0"/>
              </a:spcAft>
              <a:buClrTx/>
              <a:buSzTx/>
              <a:buFontTx/>
              <a:buNone/>
              <a:tabLst/>
              <a:defRPr/>
            </a:pPr>
            <a:r>
              <a:rPr lang="es-MX" b="1">
                <a:solidFill>
                  <a:prstClr val="black"/>
                </a:solidFill>
                <a:latin typeface="Calibri" panose="020F0502020204030204"/>
              </a:rPr>
              <a:t>(% sobre saldo administrado)</a:t>
            </a:r>
            <a:endParaRPr kumimoji="0" lang="es-MX" sz="18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 los sistemas de ahorro para el retiro</a:t>
            </a:r>
          </a:p>
        </p:txBody>
      </p:sp>
      <p:pic>
        <p:nvPicPr>
          <p:cNvPr id="5" name="Picture 4">
            <a:extLst>
              <a:ext uri="{FF2B5EF4-FFF2-40B4-BE49-F238E27FC236}">
                <a16:creationId xmlns:a16="http://schemas.microsoft.com/office/drawing/2014/main" id="{E827C44E-C367-D523-3967-CFCB534E9E3E}"/>
              </a:ext>
            </a:extLst>
          </p:cNvPr>
          <p:cNvPicPr>
            <a:picLocks noChangeAspect="1"/>
          </p:cNvPicPr>
          <p:nvPr/>
        </p:nvPicPr>
        <p:blipFill>
          <a:blip r:embed="rId2"/>
          <a:stretch>
            <a:fillRect/>
          </a:stretch>
        </p:blipFill>
        <p:spPr>
          <a:xfrm>
            <a:off x="1873592" y="2142637"/>
            <a:ext cx="5410669" cy="2804403"/>
          </a:xfrm>
          <a:prstGeom prst="rect">
            <a:avLst/>
          </a:prstGeom>
        </p:spPr>
      </p:pic>
    </p:spTree>
    <p:extLst>
      <p:ext uri="{BB962C8B-B14F-4D97-AF65-F5344CB8AC3E}">
        <p14:creationId xmlns:p14="http://schemas.microsoft.com/office/powerpoint/2010/main" val="37554523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11F5B9F0-82BF-427D-BF5D-E9E7FEDFB656}"/>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477485" y="6067990"/>
            <a:ext cx="8666515"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rPr>
              <a:t>Fuente: Pensions at a Glance 2019. OECD and G20 Indicators. https://www.oecd-ilibrary.org/social-issues-migration-health/pensions-at-a-glance-2019_b6d3dcfc-en</a:t>
            </a:r>
            <a:endParaRPr kumimoji="0" lang="es-MX" sz="1200" b="1"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endParaRPr>
          </a:p>
        </p:txBody>
      </p:sp>
      <p:pic>
        <p:nvPicPr>
          <p:cNvPr id="9" name="Picture 8">
            <a:extLst>
              <a:ext uri="{FF2B5EF4-FFF2-40B4-BE49-F238E27FC236}">
                <a16:creationId xmlns:a16="http://schemas.microsoft.com/office/drawing/2014/main" id="{BF3E6684-4216-481F-8445-B8E2A5501724}"/>
              </a:ext>
            </a:extLst>
          </p:cNvPr>
          <p:cNvPicPr>
            <a:picLocks noChangeAspect="1"/>
          </p:cNvPicPr>
          <p:nvPr/>
        </p:nvPicPr>
        <p:blipFill rotWithShape="1">
          <a:blip r:embed="rId2"/>
          <a:srcRect l="25000" t="26852" r="25501" b="29397"/>
          <a:stretch/>
        </p:blipFill>
        <p:spPr>
          <a:xfrm>
            <a:off x="488007" y="1475939"/>
            <a:ext cx="8167985" cy="4060984"/>
          </a:xfrm>
          <a:prstGeom prst="rect">
            <a:avLst/>
          </a:prstGeom>
        </p:spPr>
      </p:pic>
      <p:sp>
        <p:nvSpPr>
          <p:cNvPr id="11"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 los sistemas de ahorro para el retiro</a:t>
            </a:r>
          </a:p>
        </p:txBody>
      </p:sp>
    </p:spTree>
    <p:extLst>
      <p:ext uri="{BB962C8B-B14F-4D97-AF65-F5344CB8AC3E}">
        <p14:creationId xmlns:p14="http://schemas.microsoft.com/office/powerpoint/2010/main" val="32330390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11F5B9F0-82BF-427D-BF5D-E9E7FEDFB656}"/>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Ley de los sistemas de ahorro para el retiro</a:t>
            </a:r>
          </a:p>
        </p:txBody>
      </p:sp>
      <mc:AlternateContent xmlns:mc="http://schemas.openxmlformats.org/markup-compatibility/2006">
        <mc:Choice xmlns:a14="http://schemas.microsoft.com/office/drawing/2010/main" Requires="a14">
          <p:sp>
            <p:nvSpPr>
              <p:cNvPr id="2" name="TextBox 1"/>
              <p:cNvSpPr txBox="1"/>
              <p:nvPr/>
            </p:nvSpPr>
            <p:spPr>
              <a:xfrm>
                <a:off x="262821" y="1542197"/>
                <a:ext cx="8640000" cy="3308598"/>
              </a:xfrm>
              <a:prstGeom prst="rect">
                <a:avLst/>
              </a:prstGeom>
              <a:noFill/>
            </p:spPr>
            <p:txBody>
              <a:bodyPr wrap="square" rtlCol="0">
                <a:spAutoFit/>
              </a:bodyPr>
              <a:lstStyle/>
              <a:p>
                <a:pPr lvl="0" algn="just">
                  <a:lnSpc>
                    <a:spcPct val="150000"/>
                  </a:lnSpc>
                  <a:spcBef>
                    <a:spcPts val="600"/>
                  </a:spcBef>
                  <a:spcAft>
                    <a:spcPts val="600"/>
                  </a:spcAft>
                </a:pPr>
                <a:r>
                  <a:rPr kumimoji="0" lang="es-MX" sz="18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rPr>
                  <a:t>En resumen, la Ley del Seguro Social de 1997 establece que el trabajador ahorrará para su retiro a lo largo de su vida laboral </a:t>
                </a:r>
                <a:r>
                  <a:rPr lang="es-MX">
                    <a:solidFill>
                      <a:prstClr val="black"/>
                    </a:solidFill>
                    <a:latin typeface="Verdana" panose="020B0604030504040204" pitchFamily="34" charset="0"/>
                    <a:ea typeface="Verdana" panose="020B0604030504040204" pitchFamily="34" charset="0"/>
                  </a:rPr>
                  <a:t>activa.</a:t>
                </a:r>
              </a:p>
              <a:p>
                <a:pPr lvl="0" algn="just">
                  <a:lnSpc>
                    <a:spcPct val="150000"/>
                  </a:lnSpc>
                  <a:spcBef>
                    <a:spcPts val="600"/>
                  </a:spcBef>
                  <a:spcAft>
                    <a:spcPts val="600"/>
                  </a:spcAft>
                </a:pPr>
                <a:r>
                  <a:rPr lang="es-MX">
                    <a:solidFill>
                      <a:prstClr val="black"/>
                    </a:solidFill>
                    <a:latin typeface="Verdana" panose="020B0604030504040204" pitchFamily="34" charset="0"/>
                    <a:ea typeface="Verdana" panose="020B0604030504040204" pitchFamily="34" charset="0"/>
                  </a:rPr>
                  <a:t>El ahorro consiste en una cantidad equivalente a la tasa que corresponde según el año y nivel salarial ─a partir del año 2030 será del 15% del salario─. </a:t>
                </a:r>
                <a:r>
                  <a:rPr kumimoji="0" lang="es-MX" sz="18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rPr>
                  <a:t>Llamémosle a</a:t>
                </a:r>
                <a:r>
                  <a:rPr kumimoji="0" lang="es-MX" sz="1800" b="0" i="0" u="none" strike="noStrike" kern="1200" cap="none" spc="0" normalizeH="0" noProof="0">
                    <a:ln>
                      <a:noFill/>
                    </a:ln>
                    <a:solidFill>
                      <a:prstClr val="black"/>
                    </a:solidFill>
                    <a:effectLst/>
                    <a:uLnTx/>
                    <a:uFillTx/>
                    <a:latin typeface="Verdana" panose="020B0604030504040204" pitchFamily="34" charset="0"/>
                    <a:ea typeface="Verdana" panose="020B0604030504040204" pitchFamily="34" charset="0"/>
                    <a:cs typeface="+mn-cs"/>
                  </a:rPr>
                  <a:t> dicho ahorro el </a:t>
                </a:r>
                <a:r>
                  <a:rPr kumimoji="0" lang="es-MX" sz="1800" b="0" i="1" u="none" strike="noStrike" kern="1200" cap="none" spc="0" normalizeH="0" noProof="0">
                    <a:ln>
                      <a:noFill/>
                    </a:ln>
                    <a:solidFill>
                      <a:prstClr val="black"/>
                    </a:solidFill>
                    <a:effectLst/>
                    <a:uLnTx/>
                    <a:uFillTx/>
                    <a:latin typeface="Verdana" panose="020B0604030504040204" pitchFamily="34" charset="0"/>
                    <a:ea typeface="Verdana" panose="020B0604030504040204" pitchFamily="34" charset="0"/>
                    <a:cs typeface="+mn-cs"/>
                  </a:rPr>
                  <a:t>saldo en la cuenta individual</a:t>
                </a:r>
                <a:r>
                  <a:rPr kumimoji="0" lang="es-MX" sz="18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rPr>
                  <a:t>, donde:</a:t>
                </a:r>
              </a:p>
              <a:p>
                <a:pPr lvl="0" algn="just">
                  <a:lnSpc>
                    <a:spcPct val="150000"/>
                  </a:lnSpc>
                  <a:spcBef>
                    <a:spcPts val="600"/>
                  </a:spcBef>
                  <a:spcAft>
                    <a:spcPts val="600"/>
                  </a:spcAft>
                </a:pPr>
                <a14:m>
                  <m:oMathPara xmlns:m="http://schemas.openxmlformats.org/officeDocument/2006/math">
                    <m:oMathParaPr>
                      <m:jc m:val="centerGroup"/>
                    </m:oMathParaPr>
                    <m:oMath xmlns:m="http://schemas.openxmlformats.org/officeDocument/2006/math">
                      <m:r>
                        <a:rPr lang="es-MX" b="0" i="1" smtClean="0">
                          <a:solidFill>
                            <a:prstClr val="black"/>
                          </a:solidFill>
                          <a:latin typeface="Cambria Math" panose="02040503050406030204" pitchFamily="18" charset="0"/>
                          <a:ea typeface="Verdana" panose="020B0604030504040204" pitchFamily="34" charset="0"/>
                        </a:rPr>
                        <m:t>𝑆𝐶𝐼</m:t>
                      </m:r>
                      <m:r>
                        <a:rPr lang="es-MX" b="0" i="1" smtClean="0">
                          <a:solidFill>
                            <a:prstClr val="black"/>
                          </a:solidFill>
                          <a:latin typeface="Cambria Math" panose="02040503050406030204" pitchFamily="18" charset="0"/>
                          <a:ea typeface="Verdana" panose="020B0604030504040204" pitchFamily="34" charset="0"/>
                        </a:rPr>
                        <m:t>=</m:t>
                      </m:r>
                      <m:r>
                        <a:rPr lang="es-MX" b="0" i="1" smtClean="0">
                          <a:solidFill>
                            <a:prstClr val="black"/>
                          </a:solidFill>
                          <a:latin typeface="Cambria Math" panose="02040503050406030204" pitchFamily="18" charset="0"/>
                          <a:ea typeface="Verdana" panose="020B0604030504040204" pitchFamily="34" charset="0"/>
                        </a:rPr>
                        <m:t>𝑆𝐶𝐼</m:t>
                      </m:r>
                      <m:d>
                        <m:dPr>
                          <m:ctrlPr>
                            <a:rPr lang="es-MX" i="1" smtClean="0">
                              <a:solidFill>
                                <a:prstClr val="black"/>
                              </a:solidFill>
                              <a:latin typeface="Cambria Math" panose="02040503050406030204" pitchFamily="18" charset="0"/>
                              <a:ea typeface="Verdana" panose="020B0604030504040204" pitchFamily="34" charset="0"/>
                            </a:rPr>
                          </m:ctrlPr>
                        </m:dPr>
                        <m:e>
                          <m:r>
                            <a:rPr lang="es-MX" b="0" i="1" smtClean="0">
                              <a:solidFill>
                                <a:prstClr val="black"/>
                              </a:solidFill>
                              <a:latin typeface="Cambria Math" panose="02040503050406030204" pitchFamily="18" charset="0"/>
                              <a:ea typeface="Verdana" panose="020B0604030504040204" pitchFamily="34" charset="0"/>
                            </a:rPr>
                            <m:t>𝑥</m:t>
                          </m:r>
                          <m:r>
                            <a:rPr lang="es-MX" b="0" i="1" smtClean="0">
                              <a:solidFill>
                                <a:prstClr val="black"/>
                              </a:solidFill>
                              <a:latin typeface="Cambria Math" panose="02040503050406030204" pitchFamily="18" charset="0"/>
                              <a:ea typeface="Verdana" panose="020B0604030504040204" pitchFamily="34" charset="0"/>
                            </a:rPr>
                            <m:t>, </m:t>
                          </m:r>
                          <m:r>
                            <a:rPr lang="es-MX" b="0" i="1" smtClean="0">
                              <a:solidFill>
                                <a:prstClr val="black"/>
                              </a:solidFill>
                              <a:latin typeface="Cambria Math" panose="02040503050406030204" pitchFamily="18" charset="0"/>
                              <a:ea typeface="Verdana" panose="020B0604030504040204" pitchFamily="34" charset="0"/>
                            </a:rPr>
                            <m:t>𝑆𝐵𝐶</m:t>
                          </m:r>
                          <m:r>
                            <a:rPr lang="es-MX" b="0" i="1" smtClean="0">
                              <a:solidFill>
                                <a:prstClr val="black"/>
                              </a:solidFill>
                              <a:latin typeface="Cambria Math" panose="02040503050406030204" pitchFamily="18" charset="0"/>
                              <a:ea typeface="Verdana" panose="020B0604030504040204" pitchFamily="34" charset="0"/>
                            </a:rPr>
                            <m:t>, </m:t>
                          </m:r>
                          <m:r>
                            <a:rPr lang="es-MX" b="0" i="1" smtClean="0">
                              <a:solidFill>
                                <a:prstClr val="black"/>
                              </a:solidFill>
                              <a:latin typeface="Cambria Math" panose="02040503050406030204" pitchFamily="18" charset="0"/>
                              <a:ea typeface="Verdana" panose="020B0604030504040204" pitchFamily="34" charset="0"/>
                            </a:rPr>
                            <m:t>𝑐𝑜𝑚𝑖𝑠𝑖𝑜𝑛𝑒𝑠</m:t>
                          </m:r>
                          <m:r>
                            <a:rPr lang="es-MX" b="0" i="1" smtClean="0">
                              <a:solidFill>
                                <a:prstClr val="black"/>
                              </a:solidFill>
                              <a:latin typeface="Cambria Math" panose="02040503050406030204" pitchFamily="18" charset="0"/>
                              <a:ea typeface="Verdana" panose="020B0604030504040204" pitchFamily="34" charset="0"/>
                            </a:rPr>
                            <m:t>, </m:t>
                          </m:r>
                          <m:r>
                            <a:rPr lang="es-MX" b="0" i="1" smtClean="0">
                              <a:solidFill>
                                <a:prstClr val="black"/>
                              </a:solidFill>
                              <a:latin typeface="Cambria Math" panose="02040503050406030204" pitchFamily="18" charset="0"/>
                              <a:ea typeface="Verdana" panose="020B0604030504040204" pitchFamily="34" charset="0"/>
                            </a:rPr>
                            <m:t>𝑑𝑒𝑛𝑠𝑖𝑑𝑎𝑑</m:t>
                          </m:r>
                          <m:r>
                            <a:rPr lang="es-MX" b="0" i="1" smtClean="0">
                              <a:solidFill>
                                <a:prstClr val="black"/>
                              </a:solidFill>
                              <a:latin typeface="Cambria Math" panose="02040503050406030204" pitchFamily="18" charset="0"/>
                              <a:ea typeface="Verdana" panose="020B0604030504040204" pitchFamily="34" charset="0"/>
                            </a:rPr>
                            <m:t> </m:t>
                          </m:r>
                          <m:r>
                            <a:rPr lang="es-MX" b="0" i="1" smtClean="0">
                              <a:solidFill>
                                <a:prstClr val="black"/>
                              </a:solidFill>
                              <a:latin typeface="Cambria Math" panose="02040503050406030204" pitchFamily="18" charset="0"/>
                              <a:ea typeface="Verdana" panose="020B0604030504040204" pitchFamily="34" charset="0"/>
                            </a:rPr>
                            <m:t>𝑑𝑒</m:t>
                          </m:r>
                          <m:r>
                            <a:rPr lang="es-MX" b="0" i="1" smtClean="0">
                              <a:solidFill>
                                <a:prstClr val="black"/>
                              </a:solidFill>
                              <a:latin typeface="Cambria Math" panose="02040503050406030204" pitchFamily="18" charset="0"/>
                              <a:ea typeface="Verdana" panose="020B0604030504040204" pitchFamily="34" charset="0"/>
                            </a:rPr>
                            <m:t> </m:t>
                          </m:r>
                          <m:r>
                            <a:rPr lang="es-MX" b="0" i="1" smtClean="0">
                              <a:solidFill>
                                <a:prstClr val="black"/>
                              </a:solidFill>
                              <a:latin typeface="Cambria Math" panose="02040503050406030204" pitchFamily="18" charset="0"/>
                              <a:ea typeface="Verdana" panose="020B0604030504040204" pitchFamily="34" charset="0"/>
                            </a:rPr>
                            <m:t>𝑐𝑜𝑡𝑖𝑧𝑎𝑐𝑖</m:t>
                          </m:r>
                          <m:r>
                            <a:rPr lang="es-MX" b="0" i="1" smtClean="0">
                              <a:solidFill>
                                <a:prstClr val="black"/>
                              </a:solidFill>
                              <a:latin typeface="Cambria Math" panose="02040503050406030204" pitchFamily="18" charset="0"/>
                              <a:ea typeface="Verdana" panose="020B0604030504040204" pitchFamily="34" charset="0"/>
                            </a:rPr>
                            <m:t>ó</m:t>
                          </m:r>
                          <m:r>
                            <a:rPr lang="es-MX" b="0" i="1" smtClean="0">
                              <a:solidFill>
                                <a:prstClr val="black"/>
                              </a:solidFill>
                              <a:latin typeface="Cambria Math" panose="02040503050406030204" pitchFamily="18" charset="0"/>
                              <a:ea typeface="Verdana" panose="020B0604030504040204" pitchFamily="34" charset="0"/>
                            </a:rPr>
                            <m:t>𝑛</m:t>
                          </m:r>
                          <m:r>
                            <a:rPr lang="es-MX" b="0" i="1" smtClean="0">
                              <a:solidFill>
                                <a:prstClr val="black"/>
                              </a:solidFill>
                              <a:latin typeface="Cambria Math" panose="02040503050406030204" pitchFamily="18" charset="0"/>
                              <a:ea typeface="Verdana" panose="020B0604030504040204" pitchFamily="34" charset="0"/>
                            </a:rPr>
                            <m:t>, </m:t>
                          </m:r>
                          <m:r>
                            <a:rPr lang="es-MX" b="0" i="1" smtClean="0">
                              <a:solidFill>
                                <a:prstClr val="black"/>
                              </a:solidFill>
                              <a:latin typeface="Cambria Math" panose="02040503050406030204" pitchFamily="18" charset="0"/>
                              <a:ea typeface="Verdana" panose="020B0604030504040204" pitchFamily="34" charset="0"/>
                            </a:rPr>
                            <m:t>𝑡𝑎𝑠𝑎</m:t>
                          </m:r>
                          <m:r>
                            <a:rPr lang="es-MX" b="0" i="1" smtClean="0">
                              <a:solidFill>
                                <a:prstClr val="black"/>
                              </a:solidFill>
                              <a:latin typeface="Cambria Math" panose="02040503050406030204" pitchFamily="18" charset="0"/>
                              <a:ea typeface="Verdana" panose="020B0604030504040204" pitchFamily="34" charset="0"/>
                            </a:rPr>
                            <m:t> </m:t>
                          </m:r>
                          <m:r>
                            <a:rPr lang="es-MX" b="0" i="1" smtClean="0">
                              <a:solidFill>
                                <a:prstClr val="black"/>
                              </a:solidFill>
                              <a:latin typeface="Cambria Math" panose="02040503050406030204" pitchFamily="18" charset="0"/>
                              <a:ea typeface="Verdana" panose="020B0604030504040204" pitchFamily="34" charset="0"/>
                            </a:rPr>
                            <m:t>𝑑𝑒</m:t>
                          </m:r>
                          <m:r>
                            <a:rPr lang="es-MX" b="0" i="1" smtClean="0">
                              <a:solidFill>
                                <a:prstClr val="black"/>
                              </a:solidFill>
                              <a:latin typeface="Cambria Math" panose="02040503050406030204" pitchFamily="18" charset="0"/>
                              <a:ea typeface="Verdana" panose="020B0604030504040204" pitchFamily="34" charset="0"/>
                            </a:rPr>
                            <m:t> </m:t>
                          </m:r>
                          <m:r>
                            <a:rPr lang="es-MX" b="0" i="1" smtClean="0">
                              <a:solidFill>
                                <a:prstClr val="black"/>
                              </a:solidFill>
                              <a:latin typeface="Cambria Math" panose="02040503050406030204" pitchFamily="18" charset="0"/>
                              <a:ea typeface="Verdana" panose="020B0604030504040204" pitchFamily="34" charset="0"/>
                            </a:rPr>
                            <m:t>𝑖𝑛𝑡𝑒𝑟</m:t>
                          </m:r>
                          <m:r>
                            <a:rPr lang="es-MX" b="0" i="1" smtClean="0">
                              <a:solidFill>
                                <a:prstClr val="black"/>
                              </a:solidFill>
                              <a:latin typeface="Cambria Math" panose="02040503050406030204" pitchFamily="18" charset="0"/>
                              <a:ea typeface="Verdana" panose="020B0604030504040204" pitchFamily="34" charset="0"/>
                            </a:rPr>
                            <m:t>é</m:t>
                          </m:r>
                          <m:r>
                            <a:rPr lang="es-MX" b="0" i="1" smtClean="0">
                              <a:solidFill>
                                <a:prstClr val="black"/>
                              </a:solidFill>
                              <a:latin typeface="Cambria Math" panose="02040503050406030204" pitchFamily="18" charset="0"/>
                              <a:ea typeface="Verdana" panose="020B0604030504040204" pitchFamily="34" charset="0"/>
                            </a:rPr>
                            <m:t>𝑠</m:t>
                          </m:r>
                          <m:r>
                            <a:rPr lang="es-MX" b="0" i="1" smtClean="0">
                              <a:solidFill>
                                <a:prstClr val="black"/>
                              </a:solidFill>
                              <a:latin typeface="Cambria Math" panose="02040503050406030204" pitchFamily="18" charset="0"/>
                              <a:ea typeface="Verdana" panose="020B0604030504040204" pitchFamily="34" charset="0"/>
                            </a:rPr>
                            <m:t>, </m:t>
                          </m:r>
                          <m:r>
                            <a:rPr lang="es-MX" b="0" i="1" smtClean="0">
                              <a:solidFill>
                                <a:prstClr val="black"/>
                              </a:solidFill>
                              <a:latin typeface="Cambria Math" panose="02040503050406030204" pitchFamily="18" charset="0"/>
                              <a:ea typeface="Verdana" panose="020B0604030504040204" pitchFamily="34" charset="0"/>
                            </a:rPr>
                            <m:t>𝑎𝑝𝑜𝑟𝑡</m:t>
                          </m:r>
                          <m:r>
                            <a:rPr lang="es-MX" b="0" i="1" smtClean="0">
                              <a:solidFill>
                                <a:prstClr val="black"/>
                              </a:solidFill>
                              <a:latin typeface="Cambria Math" panose="02040503050406030204" pitchFamily="18" charset="0"/>
                              <a:ea typeface="Verdana" panose="020B0604030504040204" pitchFamily="34" charset="0"/>
                            </a:rPr>
                            <m:t>_</m:t>
                          </m:r>
                          <m:r>
                            <a:rPr lang="es-MX" b="0" i="1" smtClean="0">
                              <a:solidFill>
                                <a:prstClr val="black"/>
                              </a:solidFill>
                              <a:latin typeface="Cambria Math" panose="02040503050406030204" pitchFamily="18" charset="0"/>
                              <a:ea typeface="Verdana" panose="020B0604030504040204" pitchFamily="34" charset="0"/>
                            </a:rPr>
                            <m:t>𝑣𝑜𝑙</m:t>
                          </m:r>
                        </m:e>
                      </m:d>
                    </m:oMath>
                  </m:oMathPara>
                </a14:m>
                <a:endParaRPr kumimoji="0" lang="es-MX" sz="18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endParaRPr>
              </a:p>
            </p:txBody>
          </p:sp>
        </mc:Choice>
        <mc:Fallback>
          <p:sp>
            <p:nvSpPr>
              <p:cNvPr id="2" name="TextBox 1"/>
              <p:cNvSpPr txBox="1">
                <a:spLocks noRot="1" noChangeAspect="1" noMove="1" noResize="1" noEditPoints="1" noAdjustHandles="1" noChangeArrowheads="1" noChangeShapeType="1" noTextEdit="1"/>
              </p:cNvSpPr>
              <p:nvPr/>
            </p:nvSpPr>
            <p:spPr>
              <a:xfrm>
                <a:off x="262821" y="1542197"/>
                <a:ext cx="8640000" cy="3308598"/>
              </a:xfrm>
              <a:prstGeom prst="rect">
                <a:avLst/>
              </a:prstGeom>
              <a:blipFill>
                <a:blip r:embed="rId2"/>
                <a:stretch>
                  <a:fillRect l="-565" r="-635"/>
                </a:stretch>
              </a:blipFill>
            </p:spPr>
            <p:txBody>
              <a:bodyPr/>
              <a:lstStyle/>
              <a:p>
                <a:r>
                  <a:rPr lang="en-US">
                    <a:noFill/>
                  </a:rPr>
                  <a:t> </a:t>
                </a:r>
              </a:p>
            </p:txBody>
          </p:sp>
        </mc:Fallback>
      </mc:AlternateContent>
    </p:spTree>
    <p:extLst>
      <p:ext uri="{BB962C8B-B14F-4D97-AF65-F5344CB8AC3E}">
        <p14:creationId xmlns:p14="http://schemas.microsoft.com/office/powerpoint/2010/main" val="16357595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11F5B9F0-82BF-427D-BF5D-E9E7FEDFB656}"/>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Ley de los sistemas de ahorro para el retiro</a:t>
            </a:r>
          </a:p>
        </p:txBody>
      </p:sp>
      <mc:AlternateContent xmlns:mc="http://schemas.openxmlformats.org/markup-compatibility/2006">
        <mc:Choice xmlns:a14="http://schemas.microsoft.com/office/drawing/2010/main" Requires="a14">
          <p:sp>
            <p:nvSpPr>
              <p:cNvPr id="2" name="TextBox 1"/>
              <p:cNvSpPr txBox="1"/>
              <p:nvPr/>
            </p:nvSpPr>
            <p:spPr>
              <a:xfrm>
                <a:off x="262821" y="1542197"/>
                <a:ext cx="8640000" cy="4783745"/>
              </a:xfrm>
              <a:prstGeom prst="rect">
                <a:avLst/>
              </a:prstGeom>
              <a:noFill/>
            </p:spPr>
            <p:txBody>
              <a:bodyPr wrap="square" rtlCol="0">
                <a:spAutoFit/>
              </a:bodyPr>
              <a:lstStyle/>
              <a:p>
                <a:pPr lvl="0" algn="just">
                  <a:lnSpc>
                    <a:spcPct val="110000"/>
                  </a:lnSpc>
                  <a:spcBef>
                    <a:spcPts val="600"/>
                  </a:spcBef>
                  <a:spcAft>
                    <a:spcPts val="600"/>
                  </a:spcAft>
                  <a:defRPr/>
                </a:pPr>
                <a:r>
                  <a:rPr lang="es-MX">
                    <a:solidFill>
                      <a:prstClr val="black"/>
                    </a:solidFill>
                    <a:latin typeface="Verdana" panose="020B0604030504040204" pitchFamily="34" charset="0"/>
                    <a:ea typeface="Verdana" panose="020B0604030504040204" pitchFamily="34" charset="0"/>
                  </a:rPr>
                  <a:t>Por otro lado, sabemos que el valor presente de una renta para una persona edad </a:t>
                </a:r>
                <a14:m>
                  <m:oMath xmlns:m="http://schemas.openxmlformats.org/officeDocument/2006/math">
                    <m:r>
                      <a:rPr lang="es-MX" i="1">
                        <a:solidFill>
                          <a:prstClr val="black"/>
                        </a:solidFill>
                        <a:latin typeface="Cambria Math" panose="02040503050406030204" pitchFamily="18" charset="0"/>
                        <a:ea typeface="Verdana" panose="020B0604030504040204" pitchFamily="34" charset="0"/>
                      </a:rPr>
                      <m:t>𝑥</m:t>
                    </m:r>
                  </m:oMath>
                </a14:m>
                <a:r>
                  <a:rPr lang="es-MX">
                    <a:solidFill>
                      <a:prstClr val="black"/>
                    </a:solidFill>
                    <a:latin typeface="Verdana" panose="020B0604030504040204" pitchFamily="34" charset="0"/>
                    <a:ea typeface="Verdana" panose="020B0604030504040204" pitchFamily="34" charset="0"/>
                  </a:rPr>
                  <a:t> pagadera de manera vitalicia, </a:t>
                </a:r>
                <a14:m>
                  <m:oMath xmlns:m="http://schemas.openxmlformats.org/officeDocument/2006/math">
                    <m:sSub>
                      <m:sSubPr>
                        <m:ctrlPr>
                          <a:rPr lang="es-MX" i="1">
                            <a:solidFill>
                              <a:prstClr val="black"/>
                            </a:solidFill>
                            <a:latin typeface="Cambria Math" panose="02040503050406030204" pitchFamily="18" charset="0"/>
                            <a:ea typeface="Verdana" panose="020B0604030504040204" pitchFamily="34" charset="0"/>
                          </a:rPr>
                        </m:ctrlPr>
                      </m:sSubPr>
                      <m:e>
                        <m:acc>
                          <m:accPr>
                            <m:chr m:val="̈"/>
                            <m:ctrlPr>
                              <a:rPr lang="es-MX" i="1">
                                <a:solidFill>
                                  <a:prstClr val="black"/>
                                </a:solidFill>
                                <a:latin typeface="Cambria Math" panose="02040503050406030204" pitchFamily="18" charset="0"/>
                                <a:ea typeface="Verdana" panose="020B0604030504040204" pitchFamily="34" charset="0"/>
                              </a:rPr>
                            </m:ctrlPr>
                          </m:accPr>
                          <m:e>
                            <m:r>
                              <a:rPr lang="es-MX" i="1">
                                <a:solidFill>
                                  <a:prstClr val="black"/>
                                </a:solidFill>
                                <a:latin typeface="Cambria Math" panose="02040503050406030204" pitchFamily="18" charset="0"/>
                                <a:ea typeface="Verdana" panose="020B0604030504040204" pitchFamily="34" charset="0"/>
                              </a:rPr>
                              <m:t>𝑎</m:t>
                            </m:r>
                          </m:e>
                        </m:acc>
                      </m:e>
                      <m:sub>
                        <m:r>
                          <a:rPr lang="es-MX" i="1">
                            <a:solidFill>
                              <a:prstClr val="black"/>
                            </a:solidFill>
                            <a:latin typeface="Cambria Math" panose="02040503050406030204" pitchFamily="18" charset="0"/>
                            <a:ea typeface="Verdana" panose="020B0604030504040204" pitchFamily="34" charset="0"/>
                          </a:rPr>
                          <m:t>𝑥</m:t>
                        </m:r>
                      </m:sub>
                    </m:sSub>
                  </m:oMath>
                </a14:m>
                <a:r>
                  <a:rPr lang="es-MX">
                    <a:solidFill>
                      <a:prstClr val="black"/>
                    </a:solidFill>
                    <a:latin typeface="Verdana" panose="020B0604030504040204" pitchFamily="34" charset="0"/>
                    <a:ea typeface="Verdana" panose="020B0604030504040204" pitchFamily="34" charset="0"/>
                  </a:rPr>
                  <a:t>, es:</a:t>
                </a:r>
              </a:p>
              <a:p>
                <a:pPr marL="273050" lvl="0" algn="just">
                  <a:lnSpc>
                    <a:spcPct val="110000"/>
                  </a:lnSpc>
                  <a:spcBef>
                    <a:spcPts val="600"/>
                  </a:spcBef>
                  <a:spcAft>
                    <a:spcPts val="600"/>
                  </a:spcAft>
                  <a:defRPr/>
                </a:pPr>
                <a14:m>
                  <m:oMathPara xmlns:m="http://schemas.openxmlformats.org/officeDocument/2006/math">
                    <m:oMathParaPr>
                      <m:jc m:val="left"/>
                    </m:oMathParaPr>
                    <m:oMath xmlns:m="http://schemas.openxmlformats.org/officeDocument/2006/math">
                      <m:sSub>
                        <m:sSubPr>
                          <m:ctrlPr>
                            <a:rPr lang="es-MX" i="1">
                              <a:solidFill>
                                <a:prstClr val="black"/>
                              </a:solidFill>
                              <a:latin typeface="Cambria Math" panose="02040503050406030204" pitchFamily="18" charset="0"/>
                              <a:ea typeface="Verdana" panose="020B0604030504040204" pitchFamily="34" charset="0"/>
                            </a:rPr>
                          </m:ctrlPr>
                        </m:sSubPr>
                        <m:e>
                          <m:acc>
                            <m:accPr>
                              <m:chr m:val="̈"/>
                              <m:ctrlPr>
                                <a:rPr lang="es-MX" i="1">
                                  <a:solidFill>
                                    <a:prstClr val="black"/>
                                  </a:solidFill>
                                  <a:latin typeface="Cambria Math" panose="02040503050406030204" pitchFamily="18" charset="0"/>
                                  <a:ea typeface="Verdana" panose="020B0604030504040204" pitchFamily="34" charset="0"/>
                                </a:rPr>
                              </m:ctrlPr>
                            </m:accPr>
                            <m:e>
                              <m:r>
                                <a:rPr lang="es-MX" i="1">
                                  <a:solidFill>
                                    <a:prstClr val="black"/>
                                  </a:solidFill>
                                  <a:latin typeface="Cambria Math" panose="02040503050406030204" pitchFamily="18" charset="0"/>
                                  <a:ea typeface="Verdana" panose="020B0604030504040204" pitchFamily="34" charset="0"/>
                                </a:rPr>
                                <m:t>𝑎</m:t>
                              </m:r>
                            </m:e>
                          </m:acc>
                        </m:e>
                        <m:sub>
                          <m:r>
                            <a:rPr lang="es-MX" i="1">
                              <a:solidFill>
                                <a:prstClr val="black"/>
                              </a:solidFill>
                              <a:latin typeface="Cambria Math" panose="02040503050406030204" pitchFamily="18" charset="0"/>
                              <a:ea typeface="Verdana" panose="020B0604030504040204" pitchFamily="34" charset="0"/>
                            </a:rPr>
                            <m:t>𝑥</m:t>
                          </m:r>
                        </m:sub>
                      </m:sSub>
                      <m:r>
                        <a:rPr lang="es-MX" i="1">
                          <a:solidFill>
                            <a:prstClr val="black"/>
                          </a:solidFill>
                          <a:latin typeface="Cambria Math" panose="02040503050406030204" pitchFamily="18" charset="0"/>
                          <a:ea typeface="Verdana" panose="020B0604030504040204" pitchFamily="34" charset="0"/>
                        </a:rPr>
                        <m:t>=</m:t>
                      </m:r>
                      <m:nary>
                        <m:naryPr>
                          <m:chr m:val="∑"/>
                          <m:ctrlPr>
                            <a:rPr lang="es-MX" i="1">
                              <a:solidFill>
                                <a:prstClr val="black"/>
                              </a:solidFill>
                              <a:latin typeface="Cambria Math" panose="02040503050406030204" pitchFamily="18" charset="0"/>
                              <a:ea typeface="Verdana" panose="020B0604030504040204" pitchFamily="34" charset="0"/>
                            </a:rPr>
                          </m:ctrlPr>
                        </m:naryPr>
                        <m:sub>
                          <m:r>
                            <m:rPr>
                              <m:brk m:alnAt="23"/>
                            </m:rPr>
                            <a:rPr lang="es-MX" i="1">
                              <a:solidFill>
                                <a:prstClr val="black"/>
                              </a:solidFill>
                              <a:latin typeface="Cambria Math" panose="02040503050406030204" pitchFamily="18" charset="0"/>
                              <a:ea typeface="Verdana" panose="020B0604030504040204" pitchFamily="34" charset="0"/>
                            </a:rPr>
                            <m:t>𝑘</m:t>
                          </m:r>
                          <m:r>
                            <a:rPr lang="es-MX" i="1">
                              <a:solidFill>
                                <a:prstClr val="black"/>
                              </a:solidFill>
                              <a:latin typeface="Cambria Math" panose="02040503050406030204" pitchFamily="18" charset="0"/>
                              <a:ea typeface="Verdana" panose="020B0604030504040204" pitchFamily="34" charset="0"/>
                            </a:rPr>
                            <m:t>=0</m:t>
                          </m:r>
                        </m:sub>
                        <m:sup>
                          <m:r>
                            <a:rPr lang="es-MX" i="1">
                              <a:solidFill>
                                <a:prstClr val="black"/>
                              </a:solidFill>
                              <a:latin typeface="Cambria Math" panose="02040503050406030204" pitchFamily="18" charset="0"/>
                              <a:ea typeface="Cambria Math" panose="02040503050406030204" pitchFamily="18" charset="0"/>
                            </a:rPr>
                            <m:t>𝜔</m:t>
                          </m:r>
                          <m:r>
                            <a:rPr lang="es-MX" i="1">
                              <a:solidFill>
                                <a:prstClr val="black"/>
                              </a:solidFill>
                              <a:latin typeface="Cambria Math" panose="02040503050406030204" pitchFamily="18" charset="0"/>
                              <a:ea typeface="Cambria Math" panose="02040503050406030204" pitchFamily="18" charset="0"/>
                            </a:rPr>
                            <m:t>−</m:t>
                          </m:r>
                          <m:r>
                            <a:rPr lang="es-MX" i="1">
                              <a:solidFill>
                                <a:prstClr val="black"/>
                              </a:solidFill>
                              <a:latin typeface="Cambria Math" panose="02040503050406030204" pitchFamily="18" charset="0"/>
                              <a:ea typeface="Cambria Math" panose="02040503050406030204" pitchFamily="18" charset="0"/>
                            </a:rPr>
                            <m:t>𝑥</m:t>
                          </m:r>
                        </m:sup>
                        <m:e>
                          <m:sSup>
                            <m:sSupPr>
                              <m:ctrlPr>
                                <a:rPr lang="es-MX" i="1">
                                  <a:solidFill>
                                    <a:prstClr val="black"/>
                                  </a:solidFill>
                                  <a:latin typeface="Cambria Math" panose="02040503050406030204" pitchFamily="18" charset="0"/>
                                  <a:ea typeface="Verdana" panose="020B0604030504040204" pitchFamily="34" charset="0"/>
                                </a:rPr>
                              </m:ctrlPr>
                            </m:sSupPr>
                            <m:e>
                              <m:r>
                                <a:rPr lang="es-MX" i="1">
                                  <a:solidFill>
                                    <a:prstClr val="black"/>
                                  </a:solidFill>
                                  <a:latin typeface="Cambria Math" panose="02040503050406030204" pitchFamily="18" charset="0"/>
                                  <a:ea typeface="Verdana" panose="020B0604030504040204" pitchFamily="34" charset="0"/>
                                </a:rPr>
                                <m:t>𝑉</m:t>
                              </m:r>
                            </m:e>
                            <m:sup>
                              <m:r>
                                <a:rPr lang="es-MX" i="1">
                                  <a:solidFill>
                                    <a:prstClr val="black"/>
                                  </a:solidFill>
                                  <a:latin typeface="Cambria Math" panose="02040503050406030204" pitchFamily="18" charset="0"/>
                                  <a:ea typeface="Verdana" panose="020B0604030504040204" pitchFamily="34" charset="0"/>
                                </a:rPr>
                                <m:t>𝑘</m:t>
                              </m:r>
                            </m:sup>
                          </m:sSup>
                          <m:r>
                            <a:rPr lang="es-MX" i="1">
                              <a:solidFill>
                                <a:prstClr val="black"/>
                              </a:solidFill>
                              <a:latin typeface="Cambria Math" panose="02040503050406030204" pitchFamily="18" charset="0"/>
                              <a:ea typeface="Verdana" panose="020B0604030504040204" pitchFamily="34" charset="0"/>
                            </a:rPr>
                            <m:t>  </m:t>
                          </m:r>
                          <m:r>
                            <a:rPr lang="es-MX" i="1" baseline="-25000">
                              <a:solidFill>
                                <a:prstClr val="black"/>
                              </a:solidFill>
                              <a:latin typeface="Cambria Math" panose="02040503050406030204" pitchFamily="18" charset="0"/>
                              <a:ea typeface="Verdana" panose="020B0604030504040204" pitchFamily="34" charset="0"/>
                            </a:rPr>
                            <m:t>𝑘</m:t>
                          </m:r>
                          <m:sSub>
                            <m:sSubPr>
                              <m:ctrlPr>
                                <a:rPr lang="es-MX" i="1">
                                  <a:solidFill>
                                    <a:prstClr val="black"/>
                                  </a:solidFill>
                                  <a:latin typeface="Cambria Math" panose="02040503050406030204" pitchFamily="18" charset="0"/>
                                  <a:ea typeface="Verdana" panose="020B0604030504040204" pitchFamily="34" charset="0"/>
                                </a:rPr>
                              </m:ctrlPr>
                            </m:sSubPr>
                            <m:e>
                              <m:r>
                                <a:rPr lang="es-MX" i="1">
                                  <a:solidFill>
                                    <a:prstClr val="black"/>
                                  </a:solidFill>
                                  <a:latin typeface="Cambria Math" panose="02040503050406030204" pitchFamily="18" charset="0"/>
                                  <a:ea typeface="Verdana" panose="020B0604030504040204" pitchFamily="34" charset="0"/>
                                </a:rPr>
                                <m:t>𝑝</m:t>
                              </m:r>
                            </m:e>
                            <m:sub>
                              <m:r>
                                <a:rPr lang="es-MX" i="1">
                                  <a:solidFill>
                                    <a:prstClr val="black"/>
                                  </a:solidFill>
                                  <a:latin typeface="Cambria Math" panose="02040503050406030204" pitchFamily="18" charset="0"/>
                                  <a:ea typeface="Verdana" panose="020B0604030504040204" pitchFamily="34" charset="0"/>
                                </a:rPr>
                                <m:t>𝑥</m:t>
                              </m:r>
                            </m:sub>
                          </m:sSub>
                        </m:e>
                      </m:nary>
                    </m:oMath>
                  </m:oMathPara>
                </a14:m>
                <a:endParaRPr lang="es-MX">
                  <a:solidFill>
                    <a:prstClr val="black"/>
                  </a:solidFill>
                  <a:latin typeface="Verdana" panose="020B0604030504040204" pitchFamily="34" charset="0"/>
                  <a:ea typeface="Verdana" panose="020B0604030504040204" pitchFamily="34" charset="0"/>
                </a:endParaRPr>
              </a:p>
              <a:p>
                <a:pPr lvl="0" algn="just">
                  <a:lnSpc>
                    <a:spcPct val="110000"/>
                  </a:lnSpc>
                  <a:spcBef>
                    <a:spcPts val="600"/>
                  </a:spcBef>
                  <a:spcAft>
                    <a:spcPts val="600"/>
                  </a:spcAft>
                  <a:defRPr/>
                </a:pPr>
                <a:r>
                  <a:rPr kumimoji="0" lang="es-MX" sz="18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rPr>
                  <a:t>Entonces, la cuantía de la jubilación actuarialmente justa </a:t>
                </a:r>
                <a14:m>
                  <m:oMath xmlns:m="http://schemas.openxmlformats.org/officeDocument/2006/math">
                    <m:r>
                      <a:rPr lang="es-MX" i="1">
                        <a:solidFill>
                          <a:prstClr val="black"/>
                        </a:solidFill>
                        <a:latin typeface="Cambria Math" panose="02040503050406030204" pitchFamily="18" charset="0"/>
                        <a:ea typeface="Verdana" panose="020B0604030504040204" pitchFamily="34" charset="0"/>
                      </a:rPr>
                      <m:t>𝑅</m:t>
                    </m:r>
                    <m:r>
                      <a:rPr lang="es-MX" i="1">
                        <a:solidFill>
                          <a:prstClr val="black"/>
                        </a:solidFill>
                        <a:latin typeface="Cambria Math" panose="02040503050406030204" pitchFamily="18" charset="0"/>
                        <a:ea typeface="Verdana" panose="020B0604030504040204" pitchFamily="34" charset="0"/>
                      </a:rPr>
                      <m:t> </m:t>
                    </m:r>
                  </m:oMath>
                </a14:m>
                <a:r>
                  <a:rPr kumimoji="0" lang="es-MX" sz="18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rPr>
                  <a:t> es:</a:t>
                </a:r>
              </a:p>
              <a:p>
                <a:pPr marL="263525" lvl="0" algn="just">
                  <a:lnSpc>
                    <a:spcPct val="110000"/>
                  </a:lnSpc>
                  <a:spcBef>
                    <a:spcPts val="600"/>
                  </a:spcBef>
                  <a:spcAft>
                    <a:spcPts val="600"/>
                  </a:spcAft>
                  <a:defRPr/>
                </a:pPr>
                <a14:m>
                  <m:oMathPara xmlns:m="http://schemas.openxmlformats.org/officeDocument/2006/math">
                    <m:oMathParaPr>
                      <m:jc m:val="left"/>
                    </m:oMathParaPr>
                    <m:oMath xmlns:m="http://schemas.openxmlformats.org/officeDocument/2006/math">
                      <m:r>
                        <a:rPr lang="es-MX" b="0" i="1" smtClean="0">
                          <a:solidFill>
                            <a:prstClr val="black"/>
                          </a:solidFill>
                          <a:latin typeface="Cambria Math" panose="02040503050406030204" pitchFamily="18" charset="0"/>
                          <a:ea typeface="Verdana" panose="020B0604030504040204" pitchFamily="34" charset="0"/>
                        </a:rPr>
                        <m:t>𝑉𝑃</m:t>
                      </m:r>
                      <m:r>
                        <a:rPr lang="es-MX" b="0" i="1" smtClean="0">
                          <a:solidFill>
                            <a:prstClr val="black"/>
                          </a:solidFill>
                          <a:latin typeface="Cambria Math" panose="02040503050406030204" pitchFamily="18" charset="0"/>
                          <a:ea typeface="Verdana" panose="020B0604030504040204" pitchFamily="34" charset="0"/>
                        </a:rPr>
                        <m:t>=</m:t>
                      </m:r>
                      <m:r>
                        <a:rPr lang="es-MX" b="0" i="1" smtClean="0">
                          <a:solidFill>
                            <a:prstClr val="black"/>
                          </a:solidFill>
                          <a:latin typeface="Cambria Math" panose="02040503050406030204" pitchFamily="18" charset="0"/>
                          <a:ea typeface="Verdana" panose="020B0604030504040204" pitchFamily="34" charset="0"/>
                        </a:rPr>
                        <m:t>𝑅</m:t>
                      </m:r>
                      <m:r>
                        <a:rPr lang="es-MX" b="0" i="1" smtClean="0">
                          <a:solidFill>
                            <a:prstClr val="black"/>
                          </a:solidFill>
                          <a:latin typeface="Cambria Math" panose="02040503050406030204" pitchFamily="18" charset="0"/>
                          <a:ea typeface="Cambria Math" panose="02040503050406030204" pitchFamily="18" charset="0"/>
                        </a:rPr>
                        <m:t>×</m:t>
                      </m:r>
                      <m:sSub>
                        <m:sSubPr>
                          <m:ctrlPr>
                            <a:rPr lang="es-MX" i="1">
                              <a:solidFill>
                                <a:prstClr val="black"/>
                              </a:solidFill>
                              <a:latin typeface="Cambria Math" panose="02040503050406030204" pitchFamily="18" charset="0"/>
                              <a:ea typeface="Verdana" panose="020B0604030504040204" pitchFamily="34" charset="0"/>
                            </a:rPr>
                          </m:ctrlPr>
                        </m:sSubPr>
                        <m:e>
                          <m:acc>
                            <m:accPr>
                              <m:chr m:val="̈"/>
                              <m:ctrlPr>
                                <a:rPr lang="es-MX" i="1">
                                  <a:solidFill>
                                    <a:prstClr val="black"/>
                                  </a:solidFill>
                                  <a:latin typeface="Cambria Math" panose="02040503050406030204" pitchFamily="18" charset="0"/>
                                  <a:ea typeface="Verdana" panose="020B0604030504040204" pitchFamily="34" charset="0"/>
                                </a:rPr>
                              </m:ctrlPr>
                            </m:accPr>
                            <m:e>
                              <m:r>
                                <a:rPr lang="es-MX" i="1">
                                  <a:solidFill>
                                    <a:prstClr val="black"/>
                                  </a:solidFill>
                                  <a:latin typeface="Cambria Math" panose="02040503050406030204" pitchFamily="18" charset="0"/>
                                  <a:ea typeface="Verdana" panose="020B0604030504040204" pitchFamily="34" charset="0"/>
                                </a:rPr>
                                <m:t>𝑎</m:t>
                              </m:r>
                            </m:e>
                          </m:acc>
                        </m:e>
                        <m:sub>
                          <m:r>
                            <a:rPr lang="es-MX" i="1">
                              <a:solidFill>
                                <a:prstClr val="black"/>
                              </a:solidFill>
                              <a:latin typeface="Cambria Math" panose="02040503050406030204" pitchFamily="18" charset="0"/>
                              <a:ea typeface="Verdana" panose="020B0604030504040204" pitchFamily="34" charset="0"/>
                            </a:rPr>
                            <m:t>𝑥</m:t>
                          </m:r>
                        </m:sub>
                      </m:sSub>
                    </m:oMath>
                  </m:oMathPara>
                </a14:m>
                <a:endParaRPr kumimoji="0" lang="es-MX" sz="18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endParaRPr>
              </a:p>
              <a:p>
                <a:pPr marL="263525" algn="just">
                  <a:lnSpc>
                    <a:spcPct val="110000"/>
                  </a:lnSpc>
                  <a:spcBef>
                    <a:spcPts val="600"/>
                  </a:spcBef>
                  <a:spcAft>
                    <a:spcPts val="600"/>
                  </a:spcAft>
                  <a:defRPr/>
                </a:pPr>
                <a14:m>
                  <m:oMathPara xmlns:m="http://schemas.openxmlformats.org/officeDocument/2006/math">
                    <m:oMathParaPr>
                      <m:jc m:val="left"/>
                    </m:oMathParaPr>
                    <m:oMath xmlns:m="http://schemas.openxmlformats.org/officeDocument/2006/math">
                      <m:r>
                        <a:rPr lang="es-MX" b="0" i="1" smtClean="0">
                          <a:solidFill>
                            <a:prstClr val="black"/>
                          </a:solidFill>
                          <a:latin typeface="Cambria Math" panose="02040503050406030204" pitchFamily="18" charset="0"/>
                          <a:ea typeface="Verdana" panose="020B0604030504040204" pitchFamily="34" charset="0"/>
                        </a:rPr>
                        <m:t>𝑆𝐶𝐼</m:t>
                      </m:r>
                      <m:r>
                        <a:rPr lang="es-MX" i="1">
                          <a:solidFill>
                            <a:prstClr val="black"/>
                          </a:solidFill>
                          <a:latin typeface="Cambria Math" panose="02040503050406030204" pitchFamily="18" charset="0"/>
                          <a:ea typeface="Verdana" panose="020B0604030504040204" pitchFamily="34" charset="0"/>
                        </a:rPr>
                        <m:t>=</m:t>
                      </m:r>
                      <m:r>
                        <a:rPr lang="es-MX" i="1">
                          <a:solidFill>
                            <a:prstClr val="black"/>
                          </a:solidFill>
                          <a:latin typeface="Cambria Math" panose="02040503050406030204" pitchFamily="18" charset="0"/>
                          <a:ea typeface="Verdana" panose="020B0604030504040204" pitchFamily="34" charset="0"/>
                        </a:rPr>
                        <m:t>𝑅</m:t>
                      </m:r>
                      <m:r>
                        <a:rPr lang="es-MX" i="1">
                          <a:solidFill>
                            <a:prstClr val="black"/>
                          </a:solidFill>
                          <a:latin typeface="Cambria Math" panose="02040503050406030204" pitchFamily="18" charset="0"/>
                          <a:ea typeface="Cambria Math" panose="02040503050406030204" pitchFamily="18" charset="0"/>
                        </a:rPr>
                        <m:t>×</m:t>
                      </m:r>
                      <m:sSub>
                        <m:sSubPr>
                          <m:ctrlPr>
                            <a:rPr lang="es-MX" i="1">
                              <a:solidFill>
                                <a:prstClr val="black"/>
                              </a:solidFill>
                              <a:latin typeface="Cambria Math" panose="02040503050406030204" pitchFamily="18" charset="0"/>
                              <a:ea typeface="Verdana" panose="020B0604030504040204" pitchFamily="34" charset="0"/>
                            </a:rPr>
                          </m:ctrlPr>
                        </m:sSubPr>
                        <m:e>
                          <m:acc>
                            <m:accPr>
                              <m:chr m:val="̈"/>
                              <m:ctrlPr>
                                <a:rPr lang="es-MX" i="1">
                                  <a:solidFill>
                                    <a:prstClr val="black"/>
                                  </a:solidFill>
                                  <a:latin typeface="Cambria Math" panose="02040503050406030204" pitchFamily="18" charset="0"/>
                                  <a:ea typeface="Verdana" panose="020B0604030504040204" pitchFamily="34" charset="0"/>
                                </a:rPr>
                              </m:ctrlPr>
                            </m:accPr>
                            <m:e>
                              <m:r>
                                <a:rPr lang="es-MX" i="1">
                                  <a:solidFill>
                                    <a:prstClr val="black"/>
                                  </a:solidFill>
                                  <a:latin typeface="Cambria Math" panose="02040503050406030204" pitchFamily="18" charset="0"/>
                                  <a:ea typeface="Verdana" panose="020B0604030504040204" pitchFamily="34" charset="0"/>
                                </a:rPr>
                                <m:t>𝑎</m:t>
                              </m:r>
                            </m:e>
                          </m:acc>
                        </m:e>
                        <m:sub>
                          <m:r>
                            <a:rPr lang="es-MX" i="1">
                              <a:solidFill>
                                <a:prstClr val="black"/>
                              </a:solidFill>
                              <a:latin typeface="Cambria Math" panose="02040503050406030204" pitchFamily="18" charset="0"/>
                              <a:ea typeface="Verdana" panose="020B0604030504040204" pitchFamily="34" charset="0"/>
                            </a:rPr>
                            <m:t>𝑥</m:t>
                          </m:r>
                        </m:sub>
                      </m:sSub>
                    </m:oMath>
                  </m:oMathPara>
                </a14:m>
                <a:endParaRPr lang="es-MX">
                  <a:solidFill>
                    <a:prstClr val="black"/>
                  </a:solidFill>
                  <a:latin typeface="Verdana" panose="020B0604030504040204" pitchFamily="34" charset="0"/>
                  <a:ea typeface="Verdana" panose="020B0604030504040204" pitchFamily="34" charset="0"/>
                </a:endParaRPr>
              </a:p>
              <a:p>
                <a:pPr marL="273050" lvl="0" algn="just">
                  <a:lnSpc>
                    <a:spcPct val="110000"/>
                  </a:lnSpc>
                  <a:spcBef>
                    <a:spcPts val="600"/>
                  </a:spcBef>
                  <a:spcAft>
                    <a:spcPts val="600"/>
                  </a:spcAft>
                  <a:defRPr/>
                </a:pPr>
                <a14:m>
                  <m:oMathPara xmlns:m="http://schemas.openxmlformats.org/officeDocument/2006/math">
                    <m:oMathParaPr>
                      <m:jc m:val="left"/>
                    </m:oMathParaPr>
                    <m:oMath xmlns:m="http://schemas.openxmlformats.org/officeDocument/2006/math">
                      <m:r>
                        <a:rPr kumimoji="0" lang="es-MX" sz="1800" b="0" i="1" u="none" strike="noStrike" kern="1200" cap="none" spc="0" normalizeH="0" baseline="0" noProof="0" smtClean="0">
                          <a:ln>
                            <a:noFill/>
                          </a:ln>
                          <a:solidFill>
                            <a:prstClr val="black"/>
                          </a:solidFill>
                          <a:effectLst/>
                          <a:uLnTx/>
                          <a:uFillTx/>
                          <a:latin typeface="Cambria Math" panose="02040503050406030204" pitchFamily="18" charset="0"/>
                          <a:ea typeface="Verdana" panose="020B0604030504040204" pitchFamily="34" charset="0"/>
                          <a:cs typeface="+mn-cs"/>
                        </a:rPr>
                        <m:t>𝑅</m:t>
                      </m:r>
                      <m:r>
                        <a:rPr kumimoji="0" lang="es-MX" sz="1800" b="0" i="1" u="none" strike="noStrike" kern="1200" cap="none" spc="0" normalizeH="0" baseline="0" noProof="0" smtClean="0">
                          <a:ln>
                            <a:noFill/>
                          </a:ln>
                          <a:solidFill>
                            <a:prstClr val="black"/>
                          </a:solidFill>
                          <a:effectLst/>
                          <a:uLnTx/>
                          <a:uFillTx/>
                          <a:latin typeface="Cambria Math" panose="02040503050406030204" pitchFamily="18" charset="0"/>
                          <a:ea typeface="Verdana" panose="020B0604030504040204" pitchFamily="34" charset="0"/>
                          <a:cs typeface="+mn-cs"/>
                        </a:rPr>
                        <m:t>=</m:t>
                      </m:r>
                      <m:f>
                        <m:fPr>
                          <m:ctrlPr>
                            <a:rPr kumimoji="0" lang="es-MX" sz="1800" b="0" i="1" u="none" strike="noStrike" kern="1200" cap="none" spc="0" normalizeH="0" baseline="0" noProof="0" smtClean="0">
                              <a:ln>
                                <a:noFill/>
                              </a:ln>
                              <a:solidFill>
                                <a:prstClr val="black"/>
                              </a:solidFill>
                              <a:effectLst/>
                              <a:uLnTx/>
                              <a:uFillTx/>
                              <a:latin typeface="Cambria Math" panose="02040503050406030204" pitchFamily="18" charset="0"/>
                              <a:ea typeface="Verdana" panose="020B0604030504040204" pitchFamily="34" charset="0"/>
                              <a:cs typeface="+mn-cs"/>
                            </a:rPr>
                          </m:ctrlPr>
                        </m:fPr>
                        <m:num>
                          <m:r>
                            <a:rPr kumimoji="0" lang="es-MX" sz="1800" b="0" i="1" u="none" strike="noStrike" kern="1200" cap="none" spc="0" normalizeH="0" baseline="0" noProof="0" smtClean="0">
                              <a:ln>
                                <a:noFill/>
                              </a:ln>
                              <a:solidFill>
                                <a:prstClr val="black"/>
                              </a:solidFill>
                              <a:effectLst/>
                              <a:uLnTx/>
                              <a:uFillTx/>
                              <a:latin typeface="Cambria Math" panose="02040503050406030204" pitchFamily="18" charset="0"/>
                              <a:ea typeface="Verdana" panose="020B0604030504040204" pitchFamily="34" charset="0"/>
                              <a:cs typeface="+mn-cs"/>
                            </a:rPr>
                            <m:t>𝑆𝐶𝐼</m:t>
                          </m:r>
                        </m:num>
                        <m:den>
                          <m:sSub>
                            <m:sSubPr>
                              <m:ctrlPr>
                                <a:rPr kumimoji="0" lang="es-MX" sz="1800" b="0" i="1" u="none" strike="noStrike" kern="1200" cap="none" spc="0" normalizeH="0" baseline="0" noProof="0">
                                  <a:ln>
                                    <a:noFill/>
                                  </a:ln>
                                  <a:solidFill>
                                    <a:prstClr val="black"/>
                                  </a:solidFill>
                                  <a:effectLst/>
                                  <a:uLnTx/>
                                  <a:uFillTx/>
                                  <a:latin typeface="Cambria Math" panose="02040503050406030204" pitchFamily="18" charset="0"/>
                                  <a:ea typeface="Verdana" panose="020B0604030504040204" pitchFamily="34" charset="0"/>
                                  <a:cs typeface="+mn-cs"/>
                                </a:rPr>
                              </m:ctrlPr>
                            </m:sSubPr>
                            <m:e>
                              <m:acc>
                                <m:accPr>
                                  <m:chr m:val="̈"/>
                                  <m:ctrlPr>
                                    <a:rPr kumimoji="0" lang="es-MX" sz="1800" b="0" i="1" u="none" strike="noStrike" kern="1200" cap="none" spc="0" normalizeH="0" baseline="0" noProof="0">
                                      <a:ln>
                                        <a:noFill/>
                                      </a:ln>
                                      <a:solidFill>
                                        <a:prstClr val="black"/>
                                      </a:solidFill>
                                      <a:effectLst/>
                                      <a:uLnTx/>
                                      <a:uFillTx/>
                                      <a:latin typeface="Cambria Math" panose="02040503050406030204" pitchFamily="18" charset="0"/>
                                      <a:ea typeface="Verdana" panose="020B0604030504040204" pitchFamily="34" charset="0"/>
                                      <a:cs typeface="+mn-cs"/>
                                    </a:rPr>
                                  </m:ctrlPr>
                                </m:accPr>
                                <m:e>
                                  <m:r>
                                    <a:rPr kumimoji="0" lang="es-MX" sz="1800" b="0" i="1" u="none" strike="noStrike" kern="1200" cap="none" spc="0" normalizeH="0" baseline="0" noProof="0">
                                      <a:ln>
                                        <a:noFill/>
                                      </a:ln>
                                      <a:solidFill>
                                        <a:prstClr val="black"/>
                                      </a:solidFill>
                                      <a:effectLst/>
                                      <a:uLnTx/>
                                      <a:uFillTx/>
                                      <a:latin typeface="Cambria Math" panose="02040503050406030204" pitchFamily="18" charset="0"/>
                                      <a:ea typeface="Verdana" panose="020B0604030504040204" pitchFamily="34" charset="0"/>
                                      <a:cs typeface="+mn-cs"/>
                                    </a:rPr>
                                    <m:t>𝑎</m:t>
                                  </m:r>
                                </m:e>
                              </m:acc>
                            </m:e>
                            <m:sub>
                              <m:r>
                                <a:rPr kumimoji="0" lang="es-MX" sz="1800" b="0" i="1" u="none" strike="noStrike" kern="1200" cap="none" spc="0" normalizeH="0" baseline="0" noProof="0">
                                  <a:ln>
                                    <a:noFill/>
                                  </a:ln>
                                  <a:solidFill>
                                    <a:prstClr val="black"/>
                                  </a:solidFill>
                                  <a:effectLst/>
                                  <a:uLnTx/>
                                  <a:uFillTx/>
                                  <a:latin typeface="Cambria Math" panose="02040503050406030204" pitchFamily="18" charset="0"/>
                                  <a:ea typeface="Verdana" panose="020B0604030504040204" pitchFamily="34" charset="0"/>
                                  <a:cs typeface="+mn-cs"/>
                                </a:rPr>
                                <m:t>𝑥</m:t>
                              </m:r>
                            </m:sub>
                          </m:s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Verdana" panose="020B0604030504040204" pitchFamily="34" charset="0"/>
                              <a:cs typeface="+mn-cs"/>
                            </a:rPr>
                            <m:t>−</m:t>
                          </m:r>
                          <m:sSub>
                            <m:sSubPr>
                              <m:ctrlPr>
                                <a:rPr lang="en-US" i="1">
                                  <a:solidFill>
                                    <a:prstClr val="black"/>
                                  </a:solidFill>
                                  <a:latin typeface="Cambria Math" panose="02040503050406030204" pitchFamily="18" charset="0"/>
                                  <a:ea typeface="Verdana" panose="020B0604030504040204" pitchFamily="34" charset="0"/>
                                </a:rPr>
                              </m:ctrlPr>
                            </m:sSubPr>
                            <m:e>
                              <m:r>
                                <a:rPr lang="en-US" i="1">
                                  <a:solidFill>
                                    <a:prstClr val="black"/>
                                  </a:solidFill>
                                  <a:latin typeface="Cambria Math" panose="02040503050406030204" pitchFamily="18" charset="0"/>
                                  <a:ea typeface="Verdana" panose="020B0604030504040204" pitchFamily="34" charset="0"/>
                                </a:rPr>
                                <m:t>𝑃𝑟𝑖𝑚𝑎</m:t>
                              </m:r>
                            </m:e>
                            <m:sub>
                              <m:r>
                                <a:rPr lang="en-US" i="1">
                                  <a:solidFill>
                                    <a:prstClr val="black"/>
                                  </a:solidFill>
                                  <a:latin typeface="Cambria Math" panose="02040503050406030204" pitchFamily="18" charset="0"/>
                                  <a:ea typeface="Verdana" panose="020B0604030504040204" pitchFamily="34" charset="0"/>
                                </a:rPr>
                                <m:t>𝑆𝑆</m:t>
                              </m:r>
                            </m:sub>
                          </m:sSub>
                        </m:den>
                      </m:f>
                      <m:r>
                        <a:rPr kumimoji="0" lang="es-MX" sz="1800" b="0" i="1" u="none" strike="noStrike" kern="1200" cap="none" spc="0" normalizeH="0" baseline="0" noProof="0" smtClean="0">
                          <a:ln>
                            <a:noFill/>
                          </a:ln>
                          <a:solidFill>
                            <a:prstClr val="black"/>
                          </a:solidFill>
                          <a:effectLst/>
                          <a:uLnTx/>
                          <a:uFillTx/>
                          <a:latin typeface="Cambria Math" panose="02040503050406030204" pitchFamily="18" charset="0"/>
                          <a:ea typeface="Verdana" panose="020B0604030504040204" pitchFamily="34" charset="0"/>
                          <a:cs typeface="+mn-cs"/>
                        </a:rPr>
                        <m:t> </m:t>
                      </m:r>
                    </m:oMath>
                  </m:oMathPara>
                </a14:m>
                <a:endParaRPr kumimoji="0" lang="es-MX" sz="18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endParaRPr>
              </a:p>
              <a:p>
                <a:pPr marR="0" lvl="0" algn="just" defTabSz="457200" rtl="0" eaLnBrk="1" fontAlgn="auto" latinLnBrk="0" hangingPunct="1">
                  <a:lnSpc>
                    <a:spcPct val="110000"/>
                  </a:lnSpc>
                  <a:spcBef>
                    <a:spcPts val="600"/>
                  </a:spcBef>
                  <a:spcAft>
                    <a:spcPts val="600"/>
                  </a:spcAft>
                  <a:buClrTx/>
                  <a:buSzTx/>
                  <a:buFontTx/>
                  <a:buNone/>
                  <a:tabLst/>
                  <a:defRPr/>
                </a:pPr>
                <a:r>
                  <a:rPr lang="es-MX">
                    <a:solidFill>
                      <a:prstClr val="black"/>
                    </a:solidFill>
                    <a:latin typeface="Verdana" panose="020B0604030504040204" pitchFamily="34" charset="0"/>
                    <a:ea typeface="Verdana" panose="020B0604030504040204" pitchFamily="34" charset="0"/>
                  </a:rPr>
                  <a:t>O bien</a:t>
                </a:r>
              </a:p>
              <a:p>
                <a:pPr marL="273050" lvl="0" algn="just">
                  <a:lnSpc>
                    <a:spcPct val="110000"/>
                  </a:lnSpc>
                  <a:spcBef>
                    <a:spcPts val="600"/>
                  </a:spcBef>
                  <a:spcAft>
                    <a:spcPts val="600"/>
                  </a:spcAft>
                  <a:defRPr/>
                </a:pPr>
                <a14:m>
                  <m:oMathPara xmlns:m="http://schemas.openxmlformats.org/officeDocument/2006/math">
                    <m:oMathParaPr>
                      <m:jc m:val="left"/>
                    </m:oMathParaPr>
                    <m:oMath xmlns:m="http://schemas.openxmlformats.org/officeDocument/2006/math">
                      <m:r>
                        <a:rPr kumimoji="0" lang="es-MX" sz="1800" b="0" i="1" u="none" strike="noStrike" kern="1200" cap="none" spc="0" normalizeH="0" baseline="0" noProof="0" smtClean="0">
                          <a:ln>
                            <a:noFill/>
                          </a:ln>
                          <a:solidFill>
                            <a:prstClr val="black"/>
                          </a:solidFill>
                          <a:effectLst/>
                          <a:uLnTx/>
                          <a:uFillTx/>
                          <a:latin typeface="Cambria Math" panose="02040503050406030204" pitchFamily="18" charset="0"/>
                          <a:ea typeface="Verdana" panose="020B0604030504040204" pitchFamily="34" charset="0"/>
                          <a:cs typeface="+mn-cs"/>
                        </a:rPr>
                        <m:t>𝑅</m:t>
                      </m:r>
                      <m:r>
                        <a:rPr kumimoji="0" lang="es-MX" sz="1800" b="0" i="1" u="none" strike="noStrike" kern="1200" cap="none" spc="0" normalizeH="0" baseline="0" noProof="0" smtClean="0">
                          <a:ln>
                            <a:noFill/>
                          </a:ln>
                          <a:solidFill>
                            <a:prstClr val="black"/>
                          </a:solidFill>
                          <a:effectLst/>
                          <a:uLnTx/>
                          <a:uFillTx/>
                          <a:latin typeface="Cambria Math" panose="02040503050406030204" pitchFamily="18" charset="0"/>
                          <a:ea typeface="Verdana" panose="020B0604030504040204" pitchFamily="34" charset="0"/>
                          <a:cs typeface="+mn-cs"/>
                        </a:rPr>
                        <m:t>=</m:t>
                      </m:r>
                      <m:f>
                        <m:fPr>
                          <m:ctrlPr>
                            <a:rPr kumimoji="0" lang="es-MX" sz="1800" b="0" i="1" u="none" strike="noStrike" kern="1200" cap="none" spc="0" normalizeH="0" baseline="0" noProof="0" smtClean="0">
                              <a:ln>
                                <a:noFill/>
                              </a:ln>
                              <a:solidFill>
                                <a:prstClr val="black"/>
                              </a:solidFill>
                              <a:effectLst/>
                              <a:uLnTx/>
                              <a:uFillTx/>
                              <a:latin typeface="Cambria Math" panose="02040503050406030204" pitchFamily="18" charset="0"/>
                              <a:ea typeface="Verdana" panose="020B0604030504040204" pitchFamily="34" charset="0"/>
                              <a:cs typeface="+mn-cs"/>
                            </a:rPr>
                          </m:ctrlPr>
                        </m:fPr>
                        <m:num>
                          <m:r>
                            <a:rPr kumimoji="0" lang="es-MX" sz="1800" b="0" i="1" u="none" strike="noStrike" kern="1200" cap="none" spc="0" normalizeH="0" baseline="0" noProof="0" smtClean="0">
                              <a:ln>
                                <a:noFill/>
                              </a:ln>
                              <a:solidFill>
                                <a:prstClr val="black"/>
                              </a:solidFill>
                              <a:effectLst/>
                              <a:uLnTx/>
                              <a:uFillTx/>
                              <a:latin typeface="Cambria Math" panose="02040503050406030204" pitchFamily="18" charset="0"/>
                              <a:ea typeface="Verdana" panose="020B0604030504040204" pitchFamily="34" charset="0"/>
                              <a:cs typeface="+mn-cs"/>
                            </a:rPr>
                            <m:t>𝑆𝐶𝐼</m:t>
                          </m:r>
                        </m:num>
                        <m:den>
                          <m:sSubSup>
                            <m:sSubSupPr>
                              <m:ctrlP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Verdana" panose="020B0604030504040204" pitchFamily="34" charset="0"/>
                                  <a:cs typeface="+mn-cs"/>
                                </a:rPr>
                              </m:ctrlPr>
                            </m:sSubSupPr>
                            <m:e>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Verdana" panose="020B0604030504040204" pitchFamily="34" charset="0"/>
                                  <a:cs typeface="+mn-cs"/>
                                </a:rPr>
                                <m:t>𝑒</m:t>
                              </m:r>
                            </m:e>
                            <m:sub>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Verdana" panose="020B0604030504040204" pitchFamily="34" charset="0"/>
                                  <a:cs typeface="+mn-cs"/>
                                </a:rPr>
                                <m:t>𝑥</m:t>
                              </m:r>
                            </m:sub>
                            <m: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Verdana" panose="020B0604030504040204" pitchFamily="34" charset="0"/>
                                  <a:cs typeface="+mn-cs"/>
                                </a:rPr>
                                <m:t>0</m:t>
                              </m:r>
                            </m:sup>
                          </m:sSubSup>
                          <m:r>
                            <a:rPr kumimoji="0" lang="en-US" sz="1800" b="0" i="1" u="none" strike="noStrike" kern="1200" cap="none" spc="0" normalizeH="0" baseline="0" noProof="0" smtClean="0">
                              <a:ln>
                                <a:noFill/>
                              </a:ln>
                              <a:solidFill>
                                <a:prstClr val="black"/>
                              </a:solidFill>
                              <a:effectLst/>
                              <a:uLnTx/>
                              <a:uFillTx/>
                              <a:latin typeface="Cambria Math" panose="02040503050406030204" pitchFamily="18" charset="0"/>
                              <a:ea typeface="Verdana" panose="020B0604030504040204" pitchFamily="34" charset="0"/>
                              <a:cs typeface="+mn-cs"/>
                            </a:rPr>
                            <m:t>−</m:t>
                          </m:r>
                          <m:sSub>
                            <m:sSubPr>
                              <m:ctrlPr>
                                <a:rPr lang="en-US" i="1">
                                  <a:solidFill>
                                    <a:prstClr val="black"/>
                                  </a:solidFill>
                                  <a:latin typeface="Cambria Math" panose="02040503050406030204" pitchFamily="18" charset="0"/>
                                  <a:ea typeface="Verdana" panose="020B0604030504040204" pitchFamily="34" charset="0"/>
                                </a:rPr>
                              </m:ctrlPr>
                            </m:sSubPr>
                            <m:e>
                              <m:r>
                                <a:rPr lang="en-US" i="1">
                                  <a:solidFill>
                                    <a:prstClr val="black"/>
                                  </a:solidFill>
                                  <a:latin typeface="Cambria Math" panose="02040503050406030204" pitchFamily="18" charset="0"/>
                                  <a:ea typeface="Verdana" panose="020B0604030504040204" pitchFamily="34" charset="0"/>
                                </a:rPr>
                                <m:t>𝑃𝑟𝑖𝑚𝑎</m:t>
                              </m:r>
                            </m:e>
                            <m:sub>
                              <m:r>
                                <a:rPr lang="en-US" i="1">
                                  <a:solidFill>
                                    <a:prstClr val="black"/>
                                  </a:solidFill>
                                  <a:latin typeface="Cambria Math" panose="02040503050406030204" pitchFamily="18" charset="0"/>
                                  <a:ea typeface="Verdana" panose="020B0604030504040204" pitchFamily="34" charset="0"/>
                                </a:rPr>
                                <m:t>𝑆𝑆</m:t>
                              </m:r>
                            </m:sub>
                          </m:sSub>
                        </m:den>
                      </m:f>
                    </m:oMath>
                  </m:oMathPara>
                </a14:m>
                <a:endParaRPr kumimoji="0" lang="es-MX" sz="18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endParaRPr>
              </a:p>
            </p:txBody>
          </p:sp>
        </mc:Choice>
        <mc:Fallback>
          <p:sp>
            <p:nvSpPr>
              <p:cNvPr id="2" name="TextBox 1"/>
              <p:cNvSpPr txBox="1">
                <a:spLocks noRot="1" noChangeAspect="1" noMove="1" noResize="1" noEditPoints="1" noAdjustHandles="1" noChangeArrowheads="1" noChangeShapeType="1" noTextEdit="1"/>
              </p:cNvSpPr>
              <p:nvPr/>
            </p:nvSpPr>
            <p:spPr>
              <a:xfrm>
                <a:off x="262821" y="1542197"/>
                <a:ext cx="8640000" cy="4783745"/>
              </a:xfrm>
              <a:prstGeom prst="rect">
                <a:avLst/>
              </a:prstGeom>
              <a:blipFill>
                <a:blip r:embed="rId2"/>
                <a:stretch>
                  <a:fillRect l="-565" t="-764" r="-6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1810B3D0-B00C-4CE0-AA64-6C26FE2C6383}"/>
                  </a:ext>
                </a:extLst>
              </p:cNvPr>
              <p:cNvSpPr/>
              <p:nvPr/>
            </p:nvSpPr>
            <p:spPr>
              <a:xfrm>
                <a:off x="3048000" y="4987756"/>
                <a:ext cx="4572000" cy="870110"/>
              </a:xfrm>
              <a:prstGeom prst="rect">
                <a:avLst/>
              </a:prstGeom>
            </p:spPr>
            <p:txBody>
              <a:bodyPr>
                <a:spAutoFit/>
              </a:bodyPr>
              <a:lstStyle/>
              <a:p>
                <a:pPr lvl="0" algn="just">
                  <a:lnSpc>
                    <a:spcPct val="150000"/>
                  </a:lnSpc>
                  <a:spcBef>
                    <a:spcPts val="600"/>
                  </a:spcBef>
                  <a:spcAft>
                    <a:spcPts val="600"/>
                  </a:spcAft>
                </a:pPr>
                <a:r>
                  <a:rPr lang="es-MX">
                    <a:solidFill>
                      <a:prstClr val="black"/>
                    </a:solidFill>
                    <a:latin typeface="Verdana" panose="020B0604030504040204" pitchFamily="34" charset="0"/>
                    <a:ea typeface="Verdana" panose="020B0604030504040204" pitchFamily="34" charset="0"/>
                  </a:rPr>
                  <a:t>La renta es la cuantía de la jubilación para la persona edad </a:t>
                </a:r>
                <a14:m>
                  <m:oMath xmlns:m="http://schemas.openxmlformats.org/officeDocument/2006/math">
                    <m:r>
                      <a:rPr lang="es-MX" i="1">
                        <a:solidFill>
                          <a:prstClr val="black"/>
                        </a:solidFill>
                        <a:latin typeface="Cambria Math" panose="02040503050406030204" pitchFamily="18" charset="0"/>
                        <a:ea typeface="Verdana" panose="020B0604030504040204" pitchFamily="34" charset="0"/>
                      </a:rPr>
                      <m:t>𝑥</m:t>
                    </m:r>
                  </m:oMath>
                </a14:m>
                <a:r>
                  <a:rPr lang="es-MX">
                    <a:solidFill>
                      <a:prstClr val="black"/>
                    </a:solidFill>
                    <a:latin typeface="Verdana" panose="020B0604030504040204" pitchFamily="34" charset="0"/>
                    <a:ea typeface="Verdana" panose="020B0604030504040204" pitchFamily="34" charset="0"/>
                  </a:rPr>
                  <a:t>.</a:t>
                </a:r>
              </a:p>
            </p:txBody>
          </p:sp>
        </mc:Choice>
        <mc:Fallback>
          <p:sp>
            <p:nvSpPr>
              <p:cNvPr id="3" name="Rectangle 2">
                <a:extLst>
                  <a:ext uri="{FF2B5EF4-FFF2-40B4-BE49-F238E27FC236}">
                    <a16:creationId xmlns:a16="http://schemas.microsoft.com/office/drawing/2014/main" id="{1810B3D0-B00C-4CE0-AA64-6C26FE2C6383}"/>
                  </a:ext>
                </a:extLst>
              </p:cNvPr>
              <p:cNvSpPr>
                <a:spLocks noRot="1" noChangeAspect="1" noMove="1" noResize="1" noEditPoints="1" noAdjustHandles="1" noChangeArrowheads="1" noChangeShapeType="1" noTextEdit="1"/>
              </p:cNvSpPr>
              <p:nvPr/>
            </p:nvSpPr>
            <p:spPr>
              <a:xfrm>
                <a:off x="3048000" y="4987756"/>
                <a:ext cx="4572000" cy="870110"/>
              </a:xfrm>
              <a:prstGeom prst="rect">
                <a:avLst/>
              </a:prstGeom>
              <a:blipFill>
                <a:blip r:embed="rId3"/>
                <a:stretch>
                  <a:fillRect l="-1067" r="-1067" b="-97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93CFD3C-8F25-458A-B014-74C50AD9395E}"/>
                  </a:ext>
                </a:extLst>
              </p:cNvPr>
              <p:cNvSpPr txBox="1"/>
              <p:nvPr/>
            </p:nvSpPr>
            <p:spPr>
              <a:xfrm>
                <a:off x="262821" y="3819874"/>
                <a:ext cx="2532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i="1" smtClean="0">
                          <a:latin typeface="Cambria Math" panose="02040503050406030204" pitchFamily="18" charset="0"/>
                          <a:ea typeface="Cambria Math" panose="02040503050406030204" pitchFamily="18" charset="0"/>
                        </a:rPr>
                        <m:t>⇒</m:t>
                      </m:r>
                    </m:oMath>
                  </m:oMathPara>
                </a14:m>
                <a:endParaRPr lang="es-MX"/>
              </a:p>
            </p:txBody>
          </p:sp>
        </mc:Choice>
        <mc:Fallback>
          <p:sp>
            <p:nvSpPr>
              <p:cNvPr id="4" name="TextBox 3">
                <a:extLst>
                  <a:ext uri="{FF2B5EF4-FFF2-40B4-BE49-F238E27FC236}">
                    <a16:creationId xmlns:a16="http://schemas.microsoft.com/office/drawing/2014/main" id="{393CFD3C-8F25-458A-B014-74C50AD9395E}"/>
                  </a:ext>
                </a:extLst>
              </p:cNvPr>
              <p:cNvSpPr txBox="1">
                <a:spLocks noRot="1" noChangeAspect="1" noMove="1" noResize="1" noEditPoints="1" noAdjustHandles="1" noChangeArrowheads="1" noChangeShapeType="1" noTextEdit="1"/>
              </p:cNvSpPr>
              <p:nvPr/>
            </p:nvSpPr>
            <p:spPr>
              <a:xfrm>
                <a:off x="262821" y="3819874"/>
                <a:ext cx="253274" cy="276999"/>
              </a:xfrm>
              <a:prstGeom prst="rect">
                <a:avLst/>
              </a:prstGeom>
              <a:blipFill>
                <a:blip r:embed="rId4"/>
                <a:stretch>
                  <a:fillRect l="-16667" r="-14286" b="-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2A68076-6DB0-4D39-9C79-5BA1B4D08AD7}"/>
                  </a:ext>
                </a:extLst>
              </p:cNvPr>
              <p:cNvSpPr txBox="1"/>
              <p:nvPr/>
            </p:nvSpPr>
            <p:spPr>
              <a:xfrm>
                <a:off x="290526" y="4272654"/>
                <a:ext cx="2532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MX" i="1" smtClean="0">
                          <a:latin typeface="Cambria Math" panose="02040503050406030204" pitchFamily="18" charset="0"/>
                          <a:ea typeface="Cambria Math" panose="02040503050406030204" pitchFamily="18" charset="0"/>
                        </a:rPr>
                        <m:t>⇒</m:t>
                      </m:r>
                    </m:oMath>
                  </m:oMathPara>
                </a14:m>
                <a:endParaRPr lang="es-MX"/>
              </a:p>
            </p:txBody>
          </p:sp>
        </mc:Choice>
        <mc:Fallback>
          <p:sp>
            <p:nvSpPr>
              <p:cNvPr id="10" name="TextBox 9">
                <a:extLst>
                  <a:ext uri="{FF2B5EF4-FFF2-40B4-BE49-F238E27FC236}">
                    <a16:creationId xmlns:a16="http://schemas.microsoft.com/office/drawing/2014/main" id="{32A68076-6DB0-4D39-9C79-5BA1B4D08AD7}"/>
                  </a:ext>
                </a:extLst>
              </p:cNvPr>
              <p:cNvSpPr txBox="1">
                <a:spLocks noRot="1" noChangeAspect="1" noMove="1" noResize="1" noEditPoints="1" noAdjustHandles="1" noChangeArrowheads="1" noChangeShapeType="1" noTextEdit="1"/>
              </p:cNvSpPr>
              <p:nvPr/>
            </p:nvSpPr>
            <p:spPr>
              <a:xfrm>
                <a:off x="290526" y="4272654"/>
                <a:ext cx="253274" cy="276999"/>
              </a:xfrm>
              <a:prstGeom prst="rect">
                <a:avLst/>
              </a:prstGeom>
              <a:blipFill>
                <a:blip r:embed="rId4"/>
                <a:stretch>
                  <a:fillRect l="-17073" r="-17073" b="-2222"/>
                </a:stretch>
              </a:blipFill>
            </p:spPr>
            <p:txBody>
              <a:bodyPr/>
              <a:lstStyle/>
              <a:p>
                <a:r>
                  <a:rPr lang="en-US">
                    <a:noFill/>
                  </a:rPr>
                  <a:t> </a:t>
                </a:r>
              </a:p>
            </p:txBody>
          </p:sp>
        </mc:Fallback>
      </mc:AlternateContent>
    </p:spTree>
    <p:extLst>
      <p:ext uri="{BB962C8B-B14F-4D97-AF65-F5344CB8AC3E}">
        <p14:creationId xmlns:p14="http://schemas.microsoft.com/office/powerpoint/2010/main" val="21256277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261365" y="1664806"/>
            <a:ext cx="8485819" cy="3069751"/>
          </a:xfrm>
          <a:prstGeom prst="rect">
            <a:avLst/>
          </a:prstGeom>
          <a:noFill/>
          <a:ln w="12699">
            <a:noFill/>
            <a:miter lim="800000"/>
            <a:headEnd/>
            <a:tailEnd/>
          </a:ln>
        </p:spPr>
        <p:txBody>
          <a:bodyPr wrap="square" lIns="90488" tIns="44450" rIns="90488" bIns="44450">
            <a:spAutoFit/>
          </a:bodyPr>
          <a:lstStyle/>
          <a:p>
            <a:pPr marL="0" marR="0" lvl="0" indent="0" algn="just" defTabSz="914400" rtl="0" eaLnBrk="1" fontAlgn="base" latinLnBrk="0" hangingPunct="1">
              <a:lnSpc>
                <a:spcPct val="114000"/>
              </a:lnSpc>
              <a:spcBef>
                <a:spcPts val="600"/>
              </a:spcBef>
              <a:spcAft>
                <a:spcPts val="600"/>
              </a:spcAft>
              <a:buClrTx/>
              <a:buSzTx/>
              <a:buFontTx/>
              <a:buNone/>
              <a:tabLst/>
              <a:defRPr/>
            </a:pPr>
            <a:r>
              <a:rPr kumimoji="0" lang="es-MX" sz="1800" b="1"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Laboratorio.</a:t>
            </a:r>
            <a:r>
              <a:rPr kumimoji="0" lang="es-MX" sz="18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Hagamos un ejercicio sobre el monto de una pensión de retiro: Véase el archivo </a:t>
            </a:r>
            <a:r>
              <a:rPr kumimoji="0" lang="es-MX" sz="1800" b="0" i="0" u="none" strike="noStrike" kern="1200" cap="none" spc="0" normalizeH="0" baseline="0" noProof="0">
                <a:ln>
                  <a:noFill/>
                </a:ln>
                <a:solidFill>
                  <a:srgbClr val="ED7D31"/>
                </a:solidFill>
                <a:effectLst/>
                <a:uLnTx/>
                <a:uFillTx/>
                <a:latin typeface="Verdana" panose="020B0604030504040204" pitchFamily="34" charset="0"/>
                <a:ea typeface="Verdana" panose="020B0604030504040204" pitchFamily="34" charset="0"/>
                <a:cs typeface="Verdana" panose="020B0604030504040204" pitchFamily="34" charset="0"/>
              </a:rPr>
              <a:t>“Calculadora de retiro LSS 2021.xlsx”</a:t>
            </a:r>
          </a:p>
          <a:p>
            <a:pPr marL="0" marR="0" lvl="0" indent="0" algn="just" defTabSz="914400" rtl="0" eaLnBrk="1" fontAlgn="base" latinLnBrk="0" hangingPunct="1">
              <a:lnSpc>
                <a:spcPct val="114000"/>
              </a:lnSpc>
              <a:spcBef>
                <a:spcPts val="600"/>
              </a:spcBef>
              <a:spcAft>
                <a:spcPts val="600"/>
              </a:spcAft>
              <a:buClrTx/>
              <a:buSzTx/>
              <a:buFontTx/>
              <a:buNone/>
              <a:tabLst/>
              <a:defRPr/>
            </a:pPr>
            <a:endParaRPr kumimoji="0" lang="es-MX" sz="18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914400" rtl="0" eaLnBrk="1" fontAlgn="base" latinLnBrk="0" hangingPunct="1">
              <a:lnSpc>
                <a:spcPct val="114000"/>
              </a:lnSpc>
              <a:spcBef>
                <a:spcPts val="600"/>
              </a:spcBef>
              <a:spcAft>
                <a:spcPts val="600"/>
              </a:spcAft>
              <a:buClrTx/>
              <a:buSzTx/>
              <a:buFontTx/>
              <a:buNone/>
              <a:tabLst/>
              <a:defRPr/>
            </a:pPr>
            <a:endParaRPr kumimoji="0" lang="es-MX" sz="18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914400" rtl="0" eaLnBrk="1" fontAlgn="base" latinLnBrk="0" hangingPunct="1">
              <a:lnSpc>
                <a:spcPct val="114000"/>
              </a:lnSpc>
              <a:spcBef>
                <a:spcPts val="600"/>
              </a:spcBef>
              <a:spcAft>
                <a:spcPts val="600"/>
              </a:spcAft>
              <a:buClrTx/>
              <a:buSzTx/>
              <a:buFontTx/>
              <a:buNone/>
              <a:tabLst/>
              <a:defRPr/>
            </a:pPr>
            <a:endParaRPr kumimoji="0" lang="es-MX" sz="18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914400" rtl="0" eaLnBrk="1" fontAlgn="base" latinLnBrk="0" hangingPunct="1">
              <a:lnSpc>
                <a:spcPct val="114000"/>
              </a:lnSpc>
              <a:spcBef>
                <a:spcPts val="600"/>
              </a:spcBef>
              <a:spcAft>
                <a:spcPts val="600"/>
              </a:spcAft>
              <a:buClrTx/>
              <a:buSzTx/>
              <a:buFontTx/>
              <a:buNone/>
              <a:tabLst/>
              <a:defRPr/>
            </a:pPr>
            <a:endParaRPr kumimoji="0" lang="es-MX" sz="18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914400" rtl="0" eaLnBrk="1" fontAlgn="base" latinLnBrk="0" hangingPunct="1">
              <a:lnSpc>
                <a:spcPct val="114000"/>
              </a:lnSpc>
              <a:spcBef>
                <a:spcPts val="600"/>
              </a:spcBef>
              <a:spcAft>
                <a:spcPts val="600"/>
              </a:spcAft>
              <a:buClrTx/>
              <a:buSzTx/>
              <a:buFontTx/>
              <a:buNone/>
              <a:tabLst/>
              <a:defRPr/>
            </a:pPr>
            <a:endParaRPr kumimoji="0" lang="es-MX" sz="1800" b="0" i="0" u="none" strike="noStrike" kern="1200" cap="none" spc="0"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9" name="Conector recto 8">
            <a:extLst>
              <a:ext uri="{FF2B5EF4-FFF2-40B4-BE49-F238E27FC236}">
                <a16:creationId xmlns:a16="http://schemas.microsoft.com/office/drawing/2014/main" id="{F8E9A0EF-73A9-42D6-BCDF-68E49374E5CC}"/>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323832" y="2921761"/>
            <a:ext cx="6505844" cy="3274103"/>
          </a:xfrm>
          <a:prstGeom prst="rect">
            <a:avLst/>
          </a:prstGeom>
        </p:spPr>
      </p:pic>
      <p:cxnSp>
        <p:nvCxnSpPr>
          <p:cNvPr id="11"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Ley del Seguro Social</a:t>
            </a:r>
          </a:p>
        </p:txBody>
      </p:sp>
    </p:spTree>
    <p:extLst>
      <p:ext uri="{BB962C8B-B14F-4D97-AF65-F5344CB8AC3E}">
        <p14:creationId xmlns:p14="http://schemas.microsoft.com/office/powerpoint/2010/main" val="2378600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61761178-B273-46FD-9949-B758D4B85B28}"/>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F8E9A0EF-73A9-42D6-BCDF-68E49374E5CC}"/>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8CFB09E4-402D-48BF-BA77-7F4DE647FAD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0089" y="1152525"/>
            <a:ext cx="4670832" cy="2790821"/>
          </a:xfrm>
          <a:prstGeom prst="rect">
            <a:avLst/>
          </a:prstGeom>
        </p:spPr>
      </p:pic>
      <p:pic>
        <p:nvPicPr>
          <p:cNvPr id="3" name="Imagen 2">
            <a:extLst>
              <a:ext uri="{FF2B5EF4-FFF2-40B4-BE49-F238E27FC236}">
                <a16:creationId xmlns:a16="http://schemas.microsoft.com/office/drawing/2014/main" id="{FB76E35C-FADB-42E2-9C1C-C5E178439FE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52875" y="3669296"/>
            <a:ext cx="4800600" cy="2848707"/>
          </a:xfrm>
          <a:prstGeom prst="rect">
            <a:avLst/>
          </a:prstGeom>
        </p:spPr>
      </p:pic>
      <p:sp>
        <p:nvSpPr>
          <p:cNvPr id="5" name="Rectángulo 4">
            <a:extLst>
              <a:ext uri="{FF2B5EF4-FFF2-40B4-BE49-F238E27FC236}">
                <a16:creationId xmlns:a16="http://schemas.microsoft.com/office/drawing/2014/main" id="{E2D4553F-14C1-43DF-9A86-9CDA1429A84E}"/>
              </a:ext>
            </a:extLst>
          </p:cNvPr>
          <p:cNvSpPr/>
          <p:nvPr/>
        </p:nvSpPr>
        <p:spPr>
          <a:xfrm>
            <a:off x="257239" y="5953125"/>
            <a:ext cx="369563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1" i="0" u="none" strike="noStrike" kern="1200" cap="none" spc="0" normalizeH="0" baseline="0" noProof="0">
                <a:ln>
                  <a:noFill/>
                </a:ln>
                <a:solidFill>
                  <a:prstClr val="black"/>
                </a:solidFill>
                <a:effectLst/>
                <a:uLnTx/>
                <a:uFillTx/>
                <a:latin typeface="Calibri" panose="020F0502020204030204"/>
                <a:ea typeface="+mn-ea"/>
                <a:cs typeface="+mn-cs"/>
              </a:rPr>
              <a:t>Fuente: Pensiones y jubilaciones en México: Situación actual, retos y perspectivas. Centro de Estudios Sociales y de Opinión Pública</a:t>
            </a:r>
          </a:p>
        </p:txBody>
      </p: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Ley del Seguro Social</a:t>
            </a:r>
          </a:p>
        </p:txBody>
      </p:sp>
    </p:spTree>
    <p:extLst>
      <p:ext uri="{BB962C8B-B14F-4D97-AF65-F5344CB8AC3E}">
        <p14:creationId xmlns:p14="http://schemas.microsoft.com/office/powerpoint/2010/main" val="25563247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61761178-B273-46FD-9949-B758D4B85B28}"/>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F8E9A0EF-73A9-42D6-BCDF-68E49374E5CC}"/>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AD07DD71-78AD-47B8-999B-57B8E3ED0F9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56919" y="976741"/>
            <a:ext cx="5372612" cy="2833253"/>
          </a:xfrm>
          <a:prstGeom prst="rect">
            <a:avLst/>
          </a:prstGeom>
        </p:spPr>
      </p:pic>
      <p:pic>
        <p:nvPicPr>
          <p:cNvPr id="5" name="Imagen 4">
            <a:extLst>
              <a:ext uri="{FF2B5EF4-FFF2-40B4-BE49-F238E27FC236}">
                <a16:creationId xmlns:a16="http://schemas.microsoft.com/office/drawing/2014/main" id="{4AE66777-8155-4AEF-A4CD-339D7B8EC0D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012426" y="3629881"/>
            <a:ext cx="4917326" cy="2888122"/>
          </a:xfrm>
          <a:prstGeom prst="rect">
            <a:avLst/>
          </a:prstGeom>
        </p:spPr>
      </p:pic>
      <p:sp>
        <p:nvSpPr>
          <p:cNvPr id="10" name="Rectángulo 9">
            <a:extLst>
              <a:ext uri="{FF2B5EF4-FFF2-40B4-BE49-F238E27FC236}">
                <a16:creationId xmlns:a16="http://schemas.microsoft.com/office/drawing/2014/main" id="{AE9E179B-8968-4AAC-B498-C1EF2A7DCFEC}"/>
              </a:ext>
            </a:extLst>
          </p:cNvPr>
          <p:cNvSpPr/>
          <p:nvPr/>
        </p:nvSpPr>
        <p:spPr>
          <a:xfrm>
            <a:off x="257239" y="5953125"/>
            <a:ext cx="369563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1" i="0" u="none" strike="noStrike" kern="1200" cap="none" spc="0" normalizeH="0" baseline="0" noProof="0">
                <a:ln>
                  <a:noFill/>
                </a:ln>
                <a:solidFill>
                  <a:prstClr val="black"/>
                </a:solidFill>
                <a:effectLst/>
                <a:uLnTx/>
                <a:uFillTx/>
                <a:latin typeface="Calibri" panose="020F0502020204030204"/>
                <a:ea typeface="+mn-ea"/>
                <a:cs typeface="+mn-cs"/>
              </a:rPr>
              <a:t>Fuente: Pensiones y jubilaciones en México: Situación actual, retos y perspectivas. Centro de Estudios Sociales y de Opinión Pública</a:t>
            </a:r>
          </a:p>
        </p:txBody>
      </p: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Ley del Seguro Social</a:t>
            </a:r>
          </a:p>
        </p:txBody>
      </p:sp>
    </p:spTree>
    <p:extLst>
      <p:ext uri="{BB962C8B-B14F-4D97-AF65-F5344CB8AC3E}">
        <p14:creationId xmlns:p14="http://schemas.microsoft.com/office/powerpoint/2010/main" val="10692164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61761178-B273-46FD-9949-B758D4B85B28}"/>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F8E9A0EF-73A9-42D6-BCDF-68E49374E5CC}"/>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Nueva Ley del Seguro Social</a:t>
            </a:r>
          </a:p>
        </p:txBody>
      </p:sp>
      <p:pic>
        <p:nvPicPr>
          <p:cNvPr id="11" name="Content Placeholder 4">
            <a:extLst>
              <a:ext uri="{FF2B5EF4-FFF2-40B4-BE49-F238E27FC236}">
                <a16:creationId xmlns:a16="http://schemas.microsoft.com/office/drawing/2014/main" id="{091C8278-850F-4F67-9298-21B6FEFCFB5B}"/>
              </a:ext>
            </a:extLst>
          </p:cNvPr>
          <p:cNvPicPr>
            <a:picLocks noChangeAspect="1"/>
          </p:cNvPicPr>
          <p:nvPr/>
        </p:nvPicPr>
        <p:blipFill rotWithShape="1">
          <a:blip r:embed="rId2"/>
          <a:srcRect l="30279" t="31975" r="30634" b="23548"/>
          <a:stretch/>
        </p:blipFill>
        <p:spPr>
          <a:xfrm>
            <a:off x="1109959" y="1585987"/>
            <a:ext cx="6937935" cy="4440746"/>
          </a:xfrm>
          <a:prstGeom prst="rect">
            <a:avLst/>
          </a:prstGeom>
        </p:spPr>
      </p:pic>
      <p:sp>
        <p:nvSpPr>
          <p:cNvPr id="12" name="TextBox 11">
            <a:extLst>
              <a:ext uri="{FF2B5EF4-FFF2-40B4-BE49-F238E27FC236}">
                <a16:creationId xmlns:a16="http://schemas.microsoft.com/office/drawing/2014/main" id="{659B1766-F284-4171-AF21-04E293FD794C}"/>
              </a:ext>
            </a:extLst>
          </p:cNvPr>
          <p:cNvSpPr txBox="1"/>
          <p:nvPr/>
        </p:nvSpPr>
        <p:spPr>
          <a:xfrm>
            <a:off x="235525" y="1035896"/>
            <a:ext cx="7886699" cy="483114"/>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err="1">
                <a:ln>
                  <a:noFill/>
                </a:ln>
                <a:solidFill>
                  <a:prstClr val="black"/>
                </a:solidFill>
                <a:effectLst/>
                <a:uLnTx/>
                <a:uFillTx/>
                <a:latin typeface="Verdana" panose="020B0604030504040204" pitchFamily="34" charset="0"/>
                <a:ea typeface="Verdana" panose="020B0604030504040204" pitchFamily="34" charset="0"/>
                <a:cs typeface="+mn-cs"/>
              </a:rPr>
              <a:t>En</a:t>
            </a:r>
            <a:r>
              <a:rPr kumimoji="0" lang="en-US" sz="2000" b="0" i="0" u="none"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mn-cs"/>
              </a:rPr>
              <a:t> México, </a:t>
            </a:r>
          </a:p>
        </p:txBody>
      </p:sp>
      <p:sp>
        <p:nvSpPr>
          <p:cNvPr id="2" name="TextBox 1">
            <a:extLst>
              <a:ext uri="{FF2B5EF4-FFF2-40B4-BE49-F238E27FC236}">
                <a16:creationId xmlns:a16="http://schemas.microsoft.com/office/drawing/2014/main" id="{98460993-5BF8-4C2A-BC15-EC71D08A3883}"/>
              </a:ext>
            </a:extLst>
          </p:cNvPr>
          <p:cNvSpPr txBox="1"/>
          <p:nvPr/>
        </p:nvSpPr>
        <p:spPr>
          <a:xfrm>
            <a:off x="200089" y="6146942"/>
            <a:ext cx="81534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a:ln>
                  <a:noFill/>
                </a:ln>
                <a:solidFill>
                  <a:prstClr val="black"/>
                </a:solidFill>
                <a:effectLst/>
                <a:uLnTx/>
                <a:uFillTx/>
                <a:latin typeface="Calibri" panose="020F0502020204030204"/>
                <a:ea typeface="Verdana" panose="020B0604030504040204" pitchFamily="34" charset="0"/>
                <a:cs typeface="+mn-cs"/>
              </a:rPr>
              <a:t>Fuente: Comisión Económica para América Latina y el Caribe (CEPAL), sobre la base de procesamientos especiales de la Encuesta Nacional de Ocupación y Empleo (ENOE).</a:t>
            </a:r>
            <a:endParaRPr kumimoji="0" lang="es-MX" sz="1200" b="1" i="0" u="none" strike="noStrike" kern="1200" cap="none" spc="0" normalizeH="0" baseline="0" noProof="0">
              <a:ln>
                <a:noFill/>
              </a:ln>
              <a:solidFill>
                <a:prstClr val="black"/>
              </a:solidFill>
              <a:effectLst/>
              <a:uLnTx/>
              <a:uFillTx/>
              <a:latin typeface="Calibri" panose="020F0502020204030204"/>
              <a:ea typeface="Verdana" panose="020B0604030504040204" pitchFamily="34" charset="0"/>
              <a:cs typeface="+mn-cs"/>
            </a:endParaRPr>
          </a:p>
        </p:txBody>
      </p:sp>
    </p:spTree>
    <p:extLst>
      <p:ext uri="{BB962C8B-B14F-4D97-AF65-F5344CB8AC3E}">
        <p14:creationId xmlns:p14="http://schemas.microsoft.com/office/powerpoint/2010/main" val="12686071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61761178-B273-46FD-9949-B758D4B85B28}"/>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F8E9A0EF-73A9-42D6-BCDF-68E49374E5CC}"/>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A9350E6B-DD87-408F-9CB2-C3E36E74C84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680254" y="2209800"/>
            <a:ext cx="5783492" cy="3057513"/>
          </a:xfrm>
          <a:prstGeom prst="rect">
            <a:avLst/>
          </a:prstGeom>
        </p:spPr>
      </p:pic>
      <p:sp>
        <p:nvSpPr>
          <p:cNvPr id="10" name="Rectángulo 9">
            <a:extLst>
              <a:ext uri="{FF2B5EF4-FFF2-40B4-BE49-F238E27FC236}">
                <a16:creationId xmlns:a16="http://schemas.microsoft.com/office/drawing/2014/main" id="{EC50A629-40A8-4D49-B83D-CDBB75B6DDE0}"/>
              </a:ext>
            </a:extLst>
          </p:cNvPr>
          <p:cNvSpPr/>
          <p:nvPr/>
        </p:nvSpPr>
        <p:spPr>
          <a:xfrm>
            <a:off x="257239" y="5953125"/>
            <a:ext cx="3695636"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1" i="0" u="none" strike="noStrike" kern="1200" cap="none" spc="0" normalizeH="0" baseline="0" noProof="0">
                <a:ln>
                  <a:noFill/>
                </a:ln>
                <a:solidFill>
                  <a:prstClr val="black"/>
                </a:solidFill>
                <a:effectLst/>
                <a:uLnTx/>
                <a:uFillTx/>
                <a:latin typeface="Calibri" panose="020F0502020204030204"/>
                <a:ea typeface="+mn-ea"/>
                <a:cs typeface="+mn-cs"/>
              </a:rPr>
              <a:t>Fuente: Pensiones y jubilaciones en México: Situación actual, retos y perspectivas. Centro de Estudios Sociales y de Opinión Pública</a:t>
            </a:r>
          </a:p>
        </p:txBody>
      </p:sp>
      <p:sp>
        <p:nvSpPr>
          <p:cNvPr id="7"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51435"/>
            <a:ext cx="8729662" cy="698754"/>
          </a:xfrm>
          <a:prstGeom prst="rect">
            <a:avLst/>
          </a:prstGeom>
          <a:solidFill>
            <a:srgbClr val="1E3960"/>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Nueva Ley del Seguro Social</a:t>
            </a:r>
          </a:p>
        </p:txBody>
      </p:sp>
    </p:spTree>
    <p:extLst>
      <p:ext uri="{BB962C8B-B14F-4D97-AF65-F5344CB8AC3E}">
        <p14:creationId xmlns:p14="http://schemas.microsoft.com/office/powerpoint/2010/main" val="32380676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66542" y="1631297"/>
            <a:ext cx="8628076" cy="28178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indent="0" defTabSz="914400" eaLnBrk="1" hangingPunct="1">
              <a:lnSpc>
                <a:spcPct val="140000"/>
              </a:lnSpc>
              <a:buClr>
                <a:srgbClr val="1E3960"/>
              </a:buClr>
              <a:buNone/>
              <a:defRPr/>
            </a:pPr>
            <a:r>
              <a:rPr lang="es-MX" sz="1800" b="1" kern="0">
                <a:solidFill>
                  <a:srgbClr val="000000"/>
                </a:solidFill>
                <a:latin typeface="Verdana"/>
              </a:rPr>
              <a:t>Laboratorio. </a:t>
            </a:r>
            <a:r>
              <a:rPr lang="es-MX" sz="1800" kern="0">
                <a:solidFill>
                  <a:srgbClr val="000000"/>
                </a:solidFill>
                <a:latin typeface="Verdana"/>
              </a:rPr>
              <a:t>Hacer una línea de tiempo con el incremento de las cuotas obrero-patronales para el seguro de retiro, cesantía en edad avanzada y vejez.</a:t>
            </a:r>
          </a:p>
          <a:p>
            <a:pPr marL="0" lvl="0" indent="0" defTabSz="914400" eaLnBrk="1" hangingPunct="1">
              <a:lnSpc>
                <a:spcPct val="140000"/>
              </a:lnSpc>
              <a:buClr>
                <a:srgbClr val="1E3960"/>
              </a:buClr>
              <a:buNone/>
              <a:defRPr/>
            </a:pPr>
            <a:r>
              <a:rPr lang="es-MX" sz="1800" b="1" kern="0">
                <a:solidFill>
                  <a:srgbClr val="000000"/>
                </a:solidFill>
                <a:latin typeface="Verdana"/>
              </a:rPr>
              <a:t>Laboratorio. </a:t>
            </a:r>
            <a:r>
              <a:rPr lang="es-MX" sz="1800" kern="0">
                <a:solidFill>
                  <a:srgbClr val="000000"/>
                </a:solidFill>
                <a:latin typeface="Verdana"/>
              </a:rPr>
              <a:t>Hacer el cálculo de las cuotas por concepto de seguridad social para el periodo 2024-2030; así como del ISR para un trabajador con un nivel salarial mensual de:</a:t>
            </a:r>
          </a:p>
        </p:txBody>
      </p:sp>
      <p:sp>
        <p:nvSpPr>
          <p:cNvPr id="5" name="Rectangle 2"/>
          <p:cNvSpPr txBox="1">
            <a:spLocks noChangeArrowheads="1"/>
          </p:cNvSpPr>
          <p:nvPr/>
        </p:nvSpPr>
        <p:spPr>
          <a:xfrm>
            <a:off x="263237" y="935322"/>
            <a:ext cx="8485260" cy="436563"/>
          </a:xfrm>
          <a:prstGeom prst="rect">
            <a:avLst/>
          </a:prstGeom>
          <a:noFill/>
        </p:spPr>
        <p:txBody>
          <a:bodyPr/>
          <a:lstStyle/>
          <a:p>
            <a:pPr lvl="0" algn="r" defTabSz="914400" eaLnBrk="0" fontAlgn="base" hangingPunct="0">
              <a:spcBef>
                <a:spcPct val="0"/>
              </a:spcBef>
              <a:spcAft>
                <a:spcPct val="0"/>
              </a:spcAft>
              <a:defRPr/>
            </a:pPr>
            <a:r>
              <a:rPr lang="es-MX" sz="1900" b="1" kern="0">
                <a:solidFill>
                  <a:srgbClr val="44546A"/>
                </a:solidFill>
                <a:latin typeface="Verdana" panose="020B0604030504040204" pitchFamily="34" charset="0"/>
                <a:ea typeface="Verdana" panose="020B0604030504040204" pitchFamily="34" charset="0"/>
                <a:cs typeface="Verdana" panose="020B0604030504040204" pitchFamily="34" charset="0"/>
              </a:rPr>
              <a:t>Generalidades. Regímenes y modalidades de aseguramiento del Instituto Mexicano del Seguro Social</a:t>
            </a: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Nueva 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 name="Rectangle 1"/>
          <p:cNvSpPr/>
          <p:nvPr/>
        </p:nvSpPr>
        <p:spPr>
          <a:xfrm>
            <a:off x="2313298" y="4314549"/>
            <a:ext cx="1630907" cy="2031325"/>
          </a:xfrm>
          <a:prstGeom prst="rect">
            <a:avLst/>
          </a:prstGeom>
        </p:spPr>
        <p:txBody>
          <a:bodyPr wrap="square">
            <a:spAutoFit/>
          </a:bodyPr>
          <a:lstStyle/>
          <a:p>
            <a:pPr marL="273050" lvl="0" indent="-273050" defTabSz="914400">
              <a:lnSpc>
                <a:spcPct val="140000"/>
              </a:lnSpc>
              <a:buClr>
                <a:srgbClr val="1E3960"/>
              </a:buClr>
              <a:buFont typeface="Courier New" panose="02070309020205020404" pitchFamily="49" charset="0"/>
              <a:buChar char="o"/>
              <a:defRPr/>
            </a:pPr>
            <a:r>
              <a:rPr lang="es-MX" kern="0">
                <a:solidFill>
                  <a:srgbClr val="000000"/>
                </a:solidFill>
                <a:latin typeface="Verdana"/>
              </a:rPr>
              <a:t>10,000</a:t>
            </a:r>
          </a:p>
          <a:p>
            <a:pPr marL="273050" lvl="0" indent="-273050" defTabSz="914400">
              <a:lnSpc>
                <a:spcPct val="140000"/>
              </a:lnSpc>
              <a:buClr>
                <a:srgbClr val="1E3960"/>
              </a:buClr>
              <a:buFont typeface="Courier New" panose="02070309020205020404" pitchFamily="49" charset="0"/>
              <a:buChar char="o"/>
              <a:defRPr/>
            </a:pPr>
            <a:r>
              <a:rPr lang="es-MX" kern="0">
                <a:solidFill>
                  <a:srgbClr val="000000"/>
                </a:solidFill>
                <a:latin typeface="Verdana"/>
              </a:rPr>
              <a:t>25,000</a:t>
            </a:r>
          </a:p>
          <a:p>
            <a:pPr marL="273050" lvl="0" indent="-273050" defTabSz="914400">
              <a:lnSpc>
                <a:spcPct val="140000"/>
              </a:lnSpc>
              <a:buClr>
                <a:srgbClr val="1E3960"/>
              </a:buClr>
              <a:buFont typeface="Courier New" panose="02070309020205020404" pitchFamily="49" charset="0"/>
              <a:buChar char="o"/>
              <a:defRPr/>
            </a:pPr>
            <a:r>
              <a:rPr lang="es-MX" kern="0">
                <a:solidFill>
                  <a:srgbClr val="000000"/>
                </a:solidFill>
                <a:latin typeface="Verdana"/>
              </a:rPr>
              <a:t>50,000</a:t>
            </a:r>
          </a:p>
          <a:p>
            <a:pPr marL="273050" lvl="0" indent="-273050" defTabSz="914400">
              <a:lnSpc>
                <a:spcPct val="140000"/>
              </a:lnSpc>
              <a:buClr>
                <a:srgbClr val="1E3960"/>
              </a:buClr>
              <a:buFont typeface="Courier New" panose="02070309020205020404" pitchFamily="49" charset="0"/>
              <a:buChar char="o"/>
              <a:defRPr/>
            </a:pPr>
            <a:r>
              <a:rPr lang="es-MX" kern="0">
                <a:solidFill>
                  <a:srgbClr val="000000"/>
                </a:solidFill>
                <a:latin typeface="Verdana"/>
              </a:rPr>
              <a:t>75,000</a:t>
            </a:r>
          </a:p>
          <a:p>
            <a:pPr marL="273050" lvl="0" indent="-273050" defTabSz="914400">
              <a:lnSpc>
                <a:spcPct val="140000"/>
              </a:lnSpc>
              <a:buClr>
                <a:srgbClr val="1E3960"/>
              </a:buClr>
              <a:buFont typeface="Courier New" panose="02070309020205020404" pitchFamily="49" charset="0"/>
              <a:buChar char="o"/>
              <a:defRPr/>
            </a:pPr>
            <a:r>
              <a:rPr lang="es-MX" kern="0">
                <a:solidFill>
                  <a:srgbClr val="000000"/>
                </a:solidFill>
                <a:latin typeface="Verdana"/>
              </a:rPr>
              <a:t>100,000</a:t>
            </a:r>
          </a:p>
        </p:txBody>
      </p:sp>
      <p:sp>
        <p:nvSpPr>
          <p:cNvPr id="10" name="Rectangle 9"/>
          <p:cNvSpPr/>
          <p:nvPr/>
        </p:nvSpPr>
        <p:spPr>
          <a:xfrm>
            <a:off x="5004188" y="4303173"/>
            <a:ext cx="2447490" cy="2031325"/>
          </a:xfrm>
          <a:prstGeom prst="rect">
            <a:avLst/>
          </a:prstGeom>
        </p:spPr>
        <p:txBody>
          <a:bodyPr wrap="square">
            <a:spAutoFit/>
          </a:bodyPr>
          <a:lstStyle/>
          <a:p>
            <a:pPr marL="273050" lvl="0" indent="-273050" defTabSz="914400">
              <a:lnSpc>
                <a:spcPct val="140000"/>
              </a:lnSpc>
              <a:buClr>
                <a:srgbClr val="1E3960"/>
              </a:buClr>
              <a:buFont typeface="Courier New" panose="02070309020205020404" pitchFamily="49" charset="0"/>
              <a:buChar char="o"/>
              <a:defRPr/>
            </a:pPr>
            <a:r>
              <a:rPr lang="es-MX" kern="0">
                <a:solidFill>
                  <a:srgbClr val="000000"/>
                </a:solidFill>
                <a:latin typeface="Verdana"/>
              </a:rPr>
              <a:t>150,000</a:t>
            </a:r>
          </a:p>
          <a:p>
            <a:pPr marL="273050" lvl="0" indent="-273050" defTabSz="914400">
              <a:lnSpc>
                <a:spcPct val="140000"/>
              </a:lnSpc>
              <a:buClr>
                <a:srgbClr val="1E3960"/>
              </a:buClr>
              <a:buFont typeface="Courier New" panose="02070309020205020404" pitchFamily="49" charset="0"/>
              <a:buChar char="o"/>
              <a:defRPr/>
            </a:pPr>
            <a:r>
              <a:rPr lang="es-MX" kern="0">
                <a:solidFill>
                  <a:srgbClr val="000000"/>
                </a:solidFill>
                <a:latin typeface="Verdana"/>
              </a:rPr>
              <a:t>200,000</a:t>
            </a:r>
          </a:p>
          <a:p>
            <a:pPr marL="273050" lvl="0" indent="-273050" defTabSz="914400">
              <a:lnSpc>
                <a:spcPct val="140000"/>
              </a:lnSpc>
              <a:buClr>
                <a:srgbClr val="1E3960"/>
              </a:buClr>
              <a:buFont typeface="Courier New" panose="02070309020205020404" pitchFamily="49" charset="0"/>
              <a:buChar char="o"/>
              <a:defRPr/>
            </a:pPr>
            <a:r>
              <a:rPr lang="es-MX" kern="0">
                <a:solidFill>
                  <a:srgbClr val="000000"/>
                </a:solidFill>
                <a:latin typeface="Verdana"/>
              </a:rPr>
              <a:t>250,000</a:t>
            </a:r>
          </a:p>
          <a:p>
            <a:pPr marL="273050" lvl="0" indent="-273050" defTabSz="914400">
              <a:lnSpc>
                <a:spcPct val="140000"/>
              </a:lnSpc>
              <a:buClr>
                <a:srgbClr val="1E3960"/>
              </a:buClr>
              <a:buFont typeface="Courier New" panose="02070309020205020404" pitchFamily="49" charset="0"/>
              <a:buChar char="o"/>
              <a:defRPr/>
            </a:pPr>
            <a:r>
              <a:rPr lang="es-MX" kern="0">
                <a:solidFill>
                  <a:srgbClr val="000000"/>
                </a:solidFill>
                <a:latin typeface="Verdana"/>
              </a:rPr>
              <a:t>500,000</a:t>
            </a:r>
          </a:p>
          <a:p>
            <a:pPr marL="273050" lvl="0" indent="-273050" defTabSz="914400">
              <a:lnSpc>
                <a:spcPct val="140000"/>
              </a:lnSpc>
              <a:buClr>
                <a:srgbClr val="1E3960"/>
              </a:buClr>
              <a:buFont typeface="Courier New" panose="02070309020205020404" pitchFamily="49" charset="0"/>
              <a:buChar char="o"/>
              <a:defRPr/>
            </a:pPr>
            <a:r>
              <a:rPr lang="es-MX" kern="0">
                <a:solidFill>
                  <a:srgbClr val="000000"/>
                </a:solidFill>
                <a:latin typeface="Verdana"/>
              </a:rPr>
              <a:t>1,000,000</a:t>
            </a:r>
          </a:p>
        </p:txBody>
      </p:sp>
    </p:spTree>
    <p:extLst>
      <p:ext uri="{BB962C8B-B14F-4D97-AF65-F5344CB8AC3E}">
        <p14:creationId xmlns:p14="http://schemas.microsoft.com/office/powerpoint/2010/main" val="23186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xEl>
                                              <p:pRg st="1" end="1"/>
                                            </p:txEl>
                                          </p:spTgt>
                                        </p:tgtEl>
                                        <p:attrNameLst>
                                          <p:attrName>style.visibility</p:attrName>
                                        </p:attrNameLst>
                                      </p:cBhvr>
                                      <p:to>
                                        <p:strVal val="visible"/>
                                      </p:to>
                                    </p:set>
                                    <p:animEffect transition="in" filter="fade">
                                      <p:cBhvr>
                                        <p:cTn id="14" dur="1000"/>
                                        <p:tgtEl>
                                          <p:spTgt spid="13">
                                            <p:txEl>
                                              <p:pRg st="1" end="1"/>
                                            </p:txEl>
                                          </p:spTgt>
                                        </p:tgtEl>
                                      </p:cBhvr>
                                    </p:animEffect>
                                    <p:anim calcmode="lin" valueType="num">
                                      <p:cBhvr>
                                        <p:cTn id="15"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1631297"/>
            <a:ext cx="8628076" cy="49545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lvl="0" indent="0" defTabSz="914400" eaLnBrk="1" hangingPunct="1">
              <a:lnSpc>
                <a:spcPct val="150000"/>
              </a:lnSpc>
              <a:spcBef>
                <a:spcPts val="600"/>
              </a:spcBef>
              <a:spcAft>
                <a:spcPts val="600"/>
              </a:spcAft>
              <a:buClr>
                <a:srgbClr val="1E3960"/>
              </a:buClr>
              <a:buNone/>
              <a:defRPr/>
            </a:pPr>
            <a:r>
              <a:rPr lang="es-MX" sz="1800" b="1" kern="0">
                <a:solidFill>
                  <a:srgbClr val="000000"/>
                </a:solidFill>
                <a:latin typeface="Verdana"/>
              </a:rPr>
              <a:t>Fuentes de financiamiento</a:t>
            </a:r>
          </a:p>
          <a:p>
            <a:pPr marL="0" lvl="0" indent="0" defTabSz="914400" eaLnBrk="1" hangingPunct="1">
              <a:lnSpc>
                <a:spcPct val="150000"/>
              </a:lnSpc>
              <a:spcBef>
                <a:spcPts val="600"/>
              </a:spcBef>
              <a:spcAft>
                <a:spcPts val="600"/>
              </a:spcAft>
              <a:buClr>
                <a:srgbClr val="1E3960"/>
              </a:buClr>
              <a:buNone/>
              <a:defRPr/>
            </a:pPr>
            <a:r>
              <a:rPr lang="es-MX" sz="1800" kern="0">
                <a:solidFill>
                  <a:srgbClr val="000000"/>
                </a:solidFill>
                <a:latin typeface="Verdana"/>
              </a:rPr>
              <a:t>Los seguros del IMSS se financian a partir de aportaciones de los patrones, de los trabajadores y del Gobierno Federal.</a:t>
            </a:r>
          </a:p>
          <a:p>
            <a:pPr marL="0" lvl="0" indent="0" defTabSz="914400" eaLnBrk="1" hangingPunct="1">
              <a:lnSpc>
                <a:spcPct val="150000"/>
              </a:lnSpc>
              <a:spcBef>
                <a:spcPts val="600"/>
              </a:spcBef>
              <a:spcAft>
                <a:spcPts val="600"/>
              </a:spcAft>
              <a:buClr>
                <a:srgbClr val="1E3960"/>
              </a:buClr>
              <a:buNone/>
              <a:defRPr/>
            </a:pPr>
            <a:r>
              <a:rPr lang="es-MX" sz="1800" kern="0">
                <a:solidFill>
                  <a:srgbClr val="000000"/>
                </a:solidFill>
                <a:latin typeface="Verdana"/>
              </a:rPr>
              <a:t>La estructura de las tasas de contribución pagadas al Instituto varían en función del tipo de seguro y del sujeto obligado, e incluyen pagos en pesos por trabajador (cuotas fijas), pagos en función del salario base de cotización (cuotas proporcionales) y cuotas excedentes.</a:t>
            </a:r>
          </a:p>
        </p:txBody>
      </p:sp>
      <p:sp>
        <p:nvSpPr>
          <p:cNvPr id="5" name="Rectangle 2"/>
          <p:cNvSpPr txBox="1">
            <a:spLocks noChangeArrowheads="1"/>
          </p:cNvSpPr>
          <p:nvPr/>
        </p:nvSpPr>
        <p:spPr>
          <a:xfrm>
            <a:off x="263237" y="935322"/>
            <a:ext cx="8485260" cy="436563"/>
          </a:xfrm>
          <a:prstGeom prst="rect">
            <a:avLst/>
          </a:prstGeom>
          <a:noFill/>
        </p:spPr>
        <p:txBody>
          <a:bodyPr/>
          <a:lstStyle/>
          <a:p>
            <a:pPr lvl="0" algn="r" defTabSz="914400" eaLnBrk="0" fontAlgn="base" hangingPunct="0">
              <a:spcBef>
                <a:spcPct val="0"/>
              </a:spcBef>
              <a:spcAft>
                <a:spcPct val="0"/>
              </a:spcAft>
              <a:defRPr/>
            </a:pPr>
            <a:r>
              <a:rPr lang="es-MX" sz="1900" b="1" kern="0">
                <a:solidFill>
                  <a:srgbClr val="44546A"/>
                </a:solidFill>
                <a:latin typeface="Verdana" panose="020B0604030504040204" pitchFamily="34" charset="0"/>
                <a:ea typeface="Verdana" panose="020B0604030504040204" pitchFamily="34" charset="0"/>
                <a:cs typeface="Verdana" panose="020B0604030504040204" pitchFamily="34" charset="0"/>
              </a:rPr>
              <a:t>Generalidades. Regímenes y modalidades de aseguramiento del Instituto Mexicano del Seguro Social</a:t>
            </a: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690171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4">
            <a:extLst>
              <a:ext uri="{FF2B5EF4-FFF2-40B4-BE49-F238E27FC236}">
                <a16:creationId xmlns:a16="http://schemas.microsoft.com/office/drawing/2014/main" id="{9B7A4424-783D-4A95-8835-C61F370B49DF}"/>
              </a:ext>
            </a:extLst>
          </p:cNvPr>
          <p:cNvCxnSpPr/>
          <p:nvPr/>
        </p:nvCxnSpPr>
        <p:spPr>
          <a:xfrm>
            <a:off x="971550" y="3125645"/>
            <a:ext cx="7164000" cy="158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8">
            <a:extLst>
              <a:ext uri="{FF2B5EF4-FFF2-40B4-BE49-F238E27FC236}">
                <a16:creationId xmlns:a16="http://schemas.microsoft.com/office/drawing/2014/main" id="{F2A591AF-2F4A-413C-9AF6-F87F6CF57B05}"/>
              </a:ext>
            </a:extLst>
          </p:cNvPr>
          <p:cNvSpPr txBox="1"/>
          <p:nvPr/>
        </p:nvSpPr>
        <p:spPr>
          <a:xfrm>
            <a:off x="907769" y="2517713"/>
            <a:ext cx="7959139" cy="615535"/>
          </a:xfrm>
          <a:prstGeom prst="rect">
            <a:avLst/>
          </a:prstGeom>
          <a:noFill/>
        </p:spPr>
        <p:txBody>
          <a:bodyPr wrap="square" lIns="91420" tIns="45711" rIns="91420" bIns="45711">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s-MX" sz="3400" b="1" i="0" u="none" strike="noStrike" kern="1200" cap="none" spc="0" normalizeH="0" baseline="0" noProof="0">
                <a:ln>
                  <a:noFill/>
                </a:ln>
                <a:solidFill>
                  <a:srgbClr val="1E3960"/>
                </a:solidFill>
                <a:effectLst/>
                <a:uLnTx/>
                <a:uFillTx/>
                <a:latin typeface="Calibri" panose="020F0502020204030204"/>
                <a:ea typeface="+mn-ea"/>
                <a:cs typeface="+mn-cs"/>
              </a:rPr>
              <a:t>Seguridad social y pensiones</a:t>
            </a:r>
          </a:p>
        </p:txBody>
      </p:sp>
      <p:sp>
        <p:nvSpPr>
          <p:cNvPr id="6" name="TextBox 8">
            <a:extLst>
              <a:ext uri="{FF2B5EF4-FFF2-40B4-BE49-F238E27FC236}">
                <a16:creationId xmlns:a16="http://schemas.microsoft.com/office/drawing/2014/main" id="{7CA720E0-EB0C-4B0C-96CC-2776E7A4C881}"/>
              </a:ext>
            </a:extLst>
          </p:cNvPr>
          <p:cNvSpPr txBox="1"/>
          <p:nvPr/>
        </p:nvSpPr>
        <p:spPr>
          <a:xfrm>
            <a:off x="5486402" y="5749845"/>
            <a:ext cx="3161505" cy="461647"/>
          </a:xfrm>
          <a:prstGeom prst="rect">
            <a:avLst/>
          </a:prstGeom>
          <a:noFill/>
        </p:spPr>
        <p:txBody>
          <a:bodyPr wrap="square" lIns="91420" tIns="45711" rIns="91420" bIns="45711">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s-MX" sz="2400" b="1" i="1" u="none" strike="noStrike" kern="1200" cap="none" spc="0" normalizeH="0" baseline="0" noProof="0">
                <a:ln>
                  <a:noFill/>
                </a:ln>
                <a:solidFill>
                  <a:srgbClr val="1E3960"/>
                </a:solidFill>
                <a:effectLst/>
                <a:uLnTx/>
                <a:uFillTx/>
                <a:latin typeface="Calibri Light" panose="020F0302020204030204"/>
                <a:ea typeface="+mn-ea"/>
                <a:cs typeface="+mn-cs"/>
              </a:rPr>
              <a:t>Francisco García Castillo</a:t>
            </a:r>
          </a:p>
        </p:txBody>
      </p:sp>
    </p:spTree>
    <p:extLst>
      <p:ext uri="{BB962C8B-B14F-4D97-AF65-F5344CB8AC3E}">
        <p14:creationId xmlns:p14="http://schemas.microsoft.com/office/powerpoint/2010/main" val="750532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60731" y="1615335"/>
            <a:ext cx="8628076" cy="45269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0" lvl="0" indent="0" defTabSz="914400" eaLnBrk="1" hangingPunct="1">
              <a:lnSpc>
                <a:spcPct val="140000"/>
              </a:lnSpc>
              <a:buClr>
                <a:srgbClr val="1E3960"/>
              </a:buClr>
              <a:buNone/>
              <a:defRPr/>
            </a:pPr>
            <a:r>
              <a:rPr lang="es-MX" sz="1800" kern="0">
                <a:latin typeface="Verdana"/>
              </a:rPr>
              <a:t>En el cuadro A.3, se observan las contribuciones del </a:t>
            </a:r>
            <a:r>
              <a:rPr lang="es-MX" sz="1800" kern="0">
                <a:solidFill>
                  <a:schemeClr val="accent5"/>
                </a:solidFill>
                <a:latin typeface="Verdana"/>
              </a:rPr>
              <a:t>Seguro de Invalidez y vida</a:t>
            </a:r>
            <a:r>
              <a:rPr lang="es-MX" sz="1800" kern="0">
                <a:latin typeface="Verdana"/>
              </a:rPr>
              <a:t> (SIV), del </a:t>
            </a:r>
            <a:r>
              <a:rPr lang="es-MX" sz="1800" kern="0">
                <a:solidFill>
                  <a:schemeClr val="accent5"/>
                </a:solidFill>
                <a:latin typeface="Verdana"/>
              </a:rPr>
              <a:t>Seguro de Guarderías y Prestaciones Sociales </a:t>
            </a:r>
            <a:r>
              <a:rPr lang="es-MX" sz="1800" kern="0">
                <a:latin typeface="Verdana"/>
              </a:rPr>
              <a:t>(SGPS), de </a:t>
            </a:r>
            <a:r>
              <a:rPr lang="es-MX" sz="1800" kern="0">
                <a:solidFill>
                  <a:schemeClr val="accent5"/>
                </a:solidFill>
                <a:latin typeface="Verdana"/>
              </a:rPr>
              <a:t>Gastos Médicos de Pensionados del Seguro de Enfermedades y Maternidad</a:t>
            </a:r>
            <a:r>
              <a:rPr lang="es-MX" sz="1800" kern="0">
                <a:latin typeface="Verdana"/>
              </a:rPr>
              <a:t> (SEM), y del </a:t>
            </a:r>
            <a:r>
              <a:rPr lang="es-MX" sz="1800" kern="0">
                <a:solidFill>
                  <a:schemeClr val="accent5"/>
                </a:solidFill>
                <a:latin typeface="Verdana"/>
              </a:rPr>
              <a:t>Seguro de Retiro, Cesantía en Edad Avanzada y Vejez </a:t>
            </a:r>
            <a:r>
              <a:rPr lang="es-MX" sz="1800" kern="0">
                <a:latin typeface="Verdana"/>
              </a:rPr>
              <a:t>(SRCV) que están establecidas como porcentaje del </a:t>
            </a:r>
            <a:r>
              <a:rPr lang="es-MX" sz="1800" kern="0">
                <a:solidFill>
                  <a:schemeClr val="accent5"/>
                </a:solidFill>
                <a:latin typeface="Verdana"/>
              </a:rPr>
              <a:t>salario base de cotización </a:t>
            </a:r>
            <a:r>
              <a:rPr lang="es-MX" sz="1800" kern="0">
                <a:latin typeface="Verdana"/>
              </a:rPr>
              <a:t>(SBC) del afiliado</a:t>
            </a:r>
            <a:r>
              <a:rPr lang="es-MX" sz="1800" kern="0" baseline="30000">
                <a:latin typeface="Verdana"/>
              </a:rPr>
              <a:t>*</a:t>
            </a:r>
            <a:r>
              <a:rPr lang="es-MX" sz="1800" kern="0">
                <a:latin typeface="Verdana"/>
              </a:rPr>
              <a:t>.</a:t>
            </a:r>
          </a:p>
        </p:txBody>
      </p:sp>
      <p:sp>
        <p:nvSpPr>
          <p:cNvPr id="5" name="Rectangle 2"/>
          <p:cNvSpPr txBox="1">
            <a:spLocks noChangeArrowheads="1"/>
          </p:cNvSpPr>
          <p:nvPr/>
        </p:nvSpPr>
        <p:spPr>
          <a:xfrm>
            <a:off x="263237" y="935322"/>
            <a:ext cx="8485260" cy="436563"/>
          </a:xfrm>
          <a:prstGeom prst="rect">
            <a:avLst/>
          </a:prstGeom>
          <a:noFill/>
        </p:spPr>
        <p:txBody>
          <a:bodyPr/>
          <a:lstStyle/>
          <a:p>
            <a:pPr lvl="0" algn="r" defTabSz="914400" eaLnBrk="0" fontAlgn="base" hangingPunct="0">
              <a:spcBef>
                <a:spcPct val="0"/>
              </a:spcBef>
              <a:spcAft>
                <a:spcPct val="0"/>
              </a:spcAft>
              <a:defRPr/>
            </a:pPr>
            <a:r>
              <a:rPr lang="es-MX" sz="1900" b="1" kern="0">
                <a:solidFill>
                  <a:srgbClr val="44546A"/>
                </a:solidFill>
                <a:latin typeface="Verdana" panose="020B0604030504040204" pitchFamily="34" charset="0"/>
                <a:ea typeface="Verdana" panose="020B0604030504040204" pitchFamily="34" charset="0"/>
                <a:cs typeface="Verdana" panose="020B0604030504040204" pitchFamily="34" charset="0"/>
              </a:rPr>
              <a:t>Generalidades. Regímenes y modalidades de aseguramiento del Instituto Mexicano del Seguro Social</a:t>
            </a:r>
          </a:p>
        </p:txBody>
      </p:sp>
      <p:cxnSp>
        <p:nvCxnSpPr>
          <p:cNvPr id="6" name="Conector recto 26">
            <a:extLst>
              <a:ext uri="{FF2B5EF4-FFF2-40B4-BE49-F238E27FC236}">
                <a16:creationId xmlns:a16="http://schemas.microsoft.com/office/drawing/2014/main" id="{3062D4F0-92C1-49A6-8FE5-5E4872D3225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73061A67-B71A-4509-9F10-9B225B555FD7}"/>
              </a:ext>
            </a:extLst>
          </p:cNvPr>
          <p:cNvSpPr>
            <a:spLocks noChangeArrowheads="1"/>
          </p:cNvSpPr>
          <p:nvPr/>
        </p:nvSpPr>
        <p:spPr bwMode="auto">
          <a:xfrm>
            <a:off x="200089" y="41910"/>
            <a:ext cx="8729662" cy="698754"/>
          </a:xfrm>
          <a:prstGeom prst="rect">
            <a:avLst/>
          </a:prstGeom>
          <a:solidFill>
            <a:srgbClr val="1E3960"/>
          </a:solidFill>
          <a:ln w="9525">
            <a:noFill/>
            <a:miter lim="800000"/>
            <a:headEnd/>
            <a:tailEnd/>
          </a:ln>
        </p:spPr>
        <p:txBody>
          <a:bodyPr anchor="ctr"/>
          <a:lstStyle/>
          <a:p>
            <a:pPr lvl="0" defTabSz="914400" fontAlgn="base">
              <a:spcBef>
                <a:spcPct val="0"/>
              </a:spcBef>
              <a:spcAft>
                <a:spcPct val="0"/>
              </a:spcAft>
              <a:defRPr/>
            </a:pPr>
            <a:r>
              <a:rPr lang="es-MX" sz="2000" b="1" i="1">
                <a:solidFill>
                  <a:schemeClr val="bg1"/>
                </a:solidFill>
                <a:latin typeface="Verdana" panose="020B0604030504040204" pitchFamily="34" charset="0"/>
                <a:ea typeface="Verdana" panose="020B0604030504040204" pitchFamily="34" charset="0"/>
                <a:cs typeface="Verdana" panose="020B0604030504040204" pitchFamily="34" charset="0"/>
              </a:rPr>
              <a:t>Ley del Seguro Social</a:t>
            </a:r>
            <a:endParaRPr kumimoji="0" lang="es-MX" sz="2000" b="1" i="1" u="none" strike="noStrike" kern="120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 name="Rectangle 1"/>
          <p:cNvSpPr/>
          <p:nvPr/>
        </p:nvSpPr>
        <p:spPr>
          <a:xfrm>
            <a:off x="147516" y="6366444"/>
            <a:ext cx="8848437" cy="276999"/>
          </a:xfrm>
          <a:prstGeom prst="rect">
            <a:avLst/>
          </a:prstGeom>
        </p:spPr>
        <p:txBody>
          <a:bodyPr wrap="square">
            <a:spAutoFit/>
          </a:bodyPr>
          <a:lstStyle/>
          <a:p>
            <a:r>
              <a:rPr lang="es-MX" sz="1200" kern="0" baseline="30000">
                <a:solidFill>
                  <a:srgbClr val="000000"/>
                </a:solidFill>
                <a:latin typeface="Verdana" panose="020B0604030504040204" pitchFamily="34" charset="0"/>
                <a:ea typeface="Verdana" panose="020B0604030504040204" pitchFamily="34" charset="0"/>
              </a:rPr>
              <a:t>* </a:t>
            </a:r>
            <a:r>
              <a:rPr lang="es-MX" sz="1200">
                <a:latin typeface="Verdana" panose="020B0604030504040204" pitchFamily="34" charset="0"/>
                <a:ea typeface="Verdana" panose="020B0604030504040204" pitchFamily="34" charset="0"/>
                <a:cs typeface="Arial" panose="020B0604020202020204" pitchFamily="34" charset="0"/>
              </a:rPr>
              <a:t>Fuente. Anexo A. Prestaciones y Fuentes de Financiamiento de los Regímenes de Aseguramiento del IMSS.</a:t>
            </a:r>
          </a:p>
        </p:txBody>
      </p:sp>
    </p:spTree>
    <p:extLst>
      <p:ext uri="{BB962C8B-B14F-4D97-AF65-F5344CB8AC3E}">
        <p14:creationId xmlns:p14="http://schemas.microsoft.com/office/powerpoint/2010/main" val="12868273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2835865EB09FA4F8AF0823547988769" ma:contentTypeVersion="3" ma:contentTypeDescription="Create a new document." ma:contentTypeScope="" ma:versionID="ad307e11ec997e6c5d3b761087929771">
  <xsd:schema xmlns:xsd="http://www.w3.org/2001/XMLSchema" xmlns:xs="http://www.w3.org/2001/XMLSchema" xmlns:p="http://schemas.microsoft.com/office/2006/metadata/properties" xmlns:ns2="9d63bd8f-f4f2-45db-b534-f5f5cad13c33" targetNamespace="http://schemas.microsoft.com/office/2006/metadata/properties" ma:root="true" ma:fieldsID="107b9762897e7cab8574cfffdf229e87" ns2:_="">
    <xsd:import namespace="9d63bd8f-f4f2-45db-b534-f5f5cad13c33"/>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3bd8f-f4f2-45db-b534-f5f5cad13c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3786AB6-6964-4C71-83E6-1B2707C7B0B7}">
  <ds:schemaRefs>
    <ds:schemaRef ds:uri="3e324e15-0398-4cf2-9dc0-7cdbdef8d018"/>
    <ds:schemaRef ds:uri="d33ae6fc-2923-46e8-a879-13f52e7fcd1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C94D3BC-5015-4716-BB37-77064085168A}"/>
</file>

<file path=customXml/itemProps3.xml><?xml version="1.0" encoding="utf-8"?>
<ds:datastoreItem xmlns:ds="http://schemas.openxmlformats.org/officeDocument/2006/customXml" ds:itemID="{514D9707-7806-46DF-AE2C-81A103E75E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(4:3)</PresentationFormat>
  <Slides>80</Slides>
  <Notes>0</Notes>
  <HiddenSlides>0</HiddenSlide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DR FRANCISCO GARCIA</dc:creator>
  <cp:revision>1</cp:revision>
  <dcterms:created xsi:type="dcterms:W3CDTF">2018-03-08T00:32:55Z</dcterms:created>
  <dcterms:modified xsi:type="dcterms:W3CDTF">2026-02-18T00:34:52Z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0x01010092835865EB09FA4F8AF0823547988769</vt:lpwstr>
  </property>
</Properties>
</file>